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6"/>
  </p:notesMasterIdLst>
  <p:handoutMasterIdLst>
    <p:handoutMasterId r:id="rId77"/>
  </p:handoutMasterIdLst>
  <p:sldIdLst>
    <p:sldId id="256" r:id="rId2"/>
    <p:sldId id="291" r:id="rId3"/>
    <p:sldId id="279" r:id="rId4"/>
    <p:sldId id="284" r:id="rId5"/>
    <p:sldId id="271" r:id="rId6"/>
    <p:sldId id="257" r:id="rId7"/>
    <p:sldId id="281" r:id="rId8"/>
    <p:sldId id="285" r:id="rId9"/>
    <p:sldId id="286" r:id="rId10"/>
    <p:sldId id="287" r:id="rId11"/>
    <p:sldId id="288" r:id="rId12"/>
    <p:sldId id="289" r:id="rId13"/>
    <p:sldId id="290" r:id="rId14"/>
    <p:sldId id="282"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335" r:id="rId58"/>
    <p:sldId id="337" r:id="rId59"/>
    <p:sldId id="338" r:id="rId60"/>
    <p:sldId id="339" r:id="rId61"/>
    <p:sldId id="340" r:id="rId62"/>
    <p:sldId id="341" r:id="rId63"/>
    <p:sldId id="342" r:id="rId64"/>
    <p:sldId id="343" r:id="rId65"/>
    <p:sldId id="344" r:id="rId66"/>
    <p:sldId id="345" r:id="rId67"/>
    <p:sldId id="276" r:id="rId68"/>
    <p:sldId id="352" r:id="rId69"/>
    <p:sldId id="353" r:id="rId70"/>
    <p:sldId id="348" r:id="rId71"/>
    <p:sldId id="349" r:id="rId72"/>
    <p:sldId id="350" r:id="rId73"/>
    <p:sldId id="351" r:id="rId74"/>
    <p:sldId id="354" r:id="rId75"/>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m-vindos" id="{E75E278A-FF0E-49A4-B170-79828D63BBAD}">
          <p14:sldIdLst/>
        </p14:section>
        <p14:section name="Design, Transformar, Anotação, Trabalhe em Conjunto, Diga-me" id="{B9B51309-D148-4332-87C2-07BE32FBCA3B}">
          <p14:sldIdLst>
            <p14:sldId id="256"/>
            <p14:sldId id="291"/>
            <p14:sldId id="279"/>
            <p14:sldId id="284"/>
            <p14:sldId id="271"/>
            <p14:sldId id="257"/>
            <p14:sldId id="281"/>
            <p14:sldId id="285"/>
            <p14:sldId id="286"/>
            <p14:sldId id="287"/>
            <p14:sldId id="288"/>
            <p14:sldId id="289"/>
            <p14:sldId id="290"/>
            <p14:sldId id="282"/>
            <p14:sldId id="292"/>
            <p14:sldId id="293"/>
            <p14:sldId id="294"/>
            <p14:sldId id="295"/>
            <p14:sldId id="296"/>
            <p14:sldId id="297"/>
            <p14:sldId id="298"/>
            <p14:sldId id="299"/>
            <p14:sldId id="300"/>
            <p14:sldId id="301"/>
            <p14:sldId id="302"/>
            <p14:sldId id="303"/>
            <p14:sldId id="304"/>
            <p14:sldId id="305"/>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7"/>
            <p14:sldId id="338"/>
            <p14:sldId id="339"/>
            <p14:sldId id="340"/>
            <p14:sldId id="341"/>
            <p14:sldId id="342"/>
            <p14:sldId id="343"/>
            <p14:sldId id="344"/>
            <p14:sldId id="345"/>
            <p14:sldId id="276"/>
            <p14:sldId id="352"/>
            <p14:sldId id="353"/>
            <p14:sldId id="348"/>
            <p14:sldId id="349"/>
            <p14:sldId id="350"/>
            <p14:sldId id="351"/>
          </p14:sldIdLst>
        </p14:section>
        <p14:section name="Saiba Mais" id="{2CC34DB2-6590-42C0-AD4B-A04C6060184E}">
          <p14:sldIdLst>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41" autoAdjust="0"/>
  </p:normalViewPr>
  <p:slideViewPr>
    <p:cSldViewPr snapToGrid="0">
      <p:cViewPr varScale="1">
        <p:scale>
          <a:sx n="82" d="100"/>
          <a:sy n="82" d="100"/>
        </p:scale>
        <p:origin x="720"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3" d="100"/>
          <a:sy n="93" d="100"/>
        </p:scale>
        <p:origin x="295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2E8EFE0-5F29-4A8F-882F-2C5E3702D946}" type="datetime1">
              <a:rPr lang="pt-BR" smtClean="0"/>
              <a:t>17/04/2023</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a:p>
        </p:txBody>
      </p:sp>
      <p:sp>
        <p:nvSpPr>
          <p:cNvPr id="5" name="Espaço Reservado para o Número do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pt-BR" smtClean="0"/>
              <a:t>‹nº›</a:t>
            </a:fld>
            <a:endParaRPr lang="pt-B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C915AE-A572-46FB-8F05-B028884B90C4}" type="datetime1">
              <a:rPr lang="pt-BR" smtClean="0"/>
              <a:pPr/>
              <a:t>17/04/2023</a:t>
            </a:fld>
            <a:endParaRPr lang="pt-BR"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a:p>
        </p:txBody>
      </p:sp>
      <p:sp>
        <p:nvSpPr>
          <p:cNvPr id="5" name="Espaço Reservado para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pt-BR" noProof="0" smtClean="0"/>
              <a:t>‹nº›</a:t>
            </a:fld>
            <a:endParaRPr lang="pt-BR" noProof="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1</a:t>
            </a:fld>
            <a:endParaRPr lang="pt-BR"/>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12</a:t>
            </a:fld>
            <a:endParaRPr lang="pt-BR"/>
          </a:p>
        </p:txBody>
      </p:sp>
    </p:spTree>
    <p:extLst>
      <p:ext uri="{BB962C8B-B14F-4D97-AF65-F5344CB8AC3E}">
        <p14:creationId xmlns:p14="http://schemas.microsoft.com/office/powerpoint/2010/main" val="3992569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13</a:t>
            </a:fld>
            <a:endParaRPr lang="pt-BR"/>
          </a:p>
        </p:txBody>
      </p:sp>
    </p:spTree>
    <p:extLst>
      <p:ext uri="{BB962C8B-B14F-4D97-AF65-F5344CB8AC3E}">
        <p14:creationId xmlns:p14="http://schemas.microsoft.com/office/powerpoint/2010/main" val="1434336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14</a:t>
            </a:fld>
            <a:endParaRPr lang="pt-BR"/>
          </a:p>
        </p:txBody>
      </p:sp>
    </p:spTree>
    <p:extLst>
      <p:ext uri="{BB962C8B-B14F-4D97-AF65-F5344CB8AC3E}">
        <p14:creationId xmlns:p14="http://schemas.microsoft.com/office/powerpoint/2010/main" val="3421780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15</a:t>
            </a:fld>
            <a:endParaRPr lang="pt-BR"/>
          </a:p>
        </p:txBody>
      </p:sp>
    </p:spTree>
    <p:extLst>
      <p:ext uri="{BB962C8B-B14F-4D97-AF65-F5344CB8AC3E}">
        <p14:creationId xmlns:p14="http://schemas.microsoft.com/office/powerpoint/2010/main" val="1400295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29</a:t>
            </a:fld>
            <a:endParaRPr lang="pt-BR"/>
          </a:p>
        </p:txBody>
      </p:sp>
    </p:spTree>
    <p:extLst>
      <p:ext uri="{BB962C8B-B14F-4D97-AF65-F5344CB8AC3E}">
        <p14:creationId xmlns:p14="http://schemas.microsoft.com/office/powerpoint/2010/main" val="4146851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30</a:t>
            </a:fld>
            <a:endParaRPr lang="pt-BR"/>
          </a:p>
        </p:txBody>
      </p:sp>
    </p:spTree>
    <p:extLst>
      <p:ext uri="{BB962C8B-B14F-4D97-AF65-F5344CB8AC3E}">
        <p14:creationId xmlns:p14="http://schemas.microsoft.com/office/powerpoint/2010/main" val="1488984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47</a:t>
            </a:fld>
            <a:endParaRPr lang="pt-BR"/>
          </a:p>
        </p:txBody>
      </p:sp>
    </p:spTree>
    <p:extLst>
      <p:ext uri="{BB962C8B-B14F-4D97-AF65-F5344CB8AC3E}">
        <p14:creationId xmlns:p14="http://schemas.microsoft.com/office/powerpoint/2010/main" val="2354623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48</a:t>
            </a:fld>
            <a:endParaRPr lang="pt-BR"/>
          </a:p>
        </p:txBody>
      </p:sp>
    </p:spTree>
    <p:extLst>
      <p:ext uri="{BB962C8B-B14F-4D97-AF65-F5344CB8AC3E}">
        <p14:creationId xmlns:p14="http://schemas.microsoft.com/office/powerpoint/2010/main" val="174546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58</a:t>
            </a:fld>
            <a:endParaRPr lang="pt-BR"/>
          </a:p>
        </p:txBody>
      </p:sp>
    </p:spTree>
    <p:extLst>
      <p:ext uri="{BB962C8B-B14F-4D97-AF65-F5344CB8AC3E}">
        <p14:creationId xmlns:p14="http://schemas.microsoft.com/office/powerpoint/2010/main" val="3870337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59</a:t>
            </a:fld>
            <a:endParaRPr lang="pt-BR"/>
          </a:p>
        </p:txBody>
      </p:sp>
    </p:spTree>
    <p:extLst>
      <p:ext uri="{BB962C8B-B14F-4D97-AF65-F5344CB8AC3E}">
        <p14:creationId xmlns:p14="http://schemas.microsoft.com/office/powerpoint/2010/main" val="3657371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2</a:t>
            </a:fld>
            <a:endParaRPr lang="pt-BR"/>
          </a:p>
        </p:txBody>
      </p:sp>
    </p:spTree>
    <p:extLst>
      <p:ext uri="{BB962C8B-B14F-4D97-AF65-F5344CB8AC3E}">
        <p14:creationId xmlns:p14="http://schemas.microsoft.com/office/powerpoint/2010/main" val="1858279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67</a:t>
            </a:fld>
            <a:endParaRPr lang="pt-BR"/>
          </a:p>
        </p:txBody>
      </p:sp>
    </p:spTree>
    <p:extLst>
      <p:ext uri="{BB962C8B-B14F-4D97-AF65-F5344CB8AC3E}">
        <p14:creationId xmlns:p14="http://schemas.microsoft.com/office/powerpoint/2010/main" val="517426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68</a:t>
            </a:fld>
            <a:endParaRPr lang="pt-BR"/>
          </a:p>
        </p:txBody>
      </p:sp>
    </p:spTree>
    <p:extLst>
      <p:ext uri="{BB962C8B-B14F-4D97-AF65-F5344CB8AC3E}">
        <p14:creationId xmlns:p14="http://schemas.microsoft.com/office/powerpoint/2010/main" val="2499746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69</a:t>
            </a:fld>
            <a:endParaRPr lang="pt-BR"/>
          </a:p>
        </p:txBody>
      </p:sp>
    </p:spTree>
    <p:extLst>
      <p:ext uri="{BB962C8B-B14F-4D97-AF65-F5344CB8AC3E}">
        <p14:creationId xmlns:p14="http://schemas.microsoft.com/office/powerpoint/2010/main" val="497341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72</a:t>
            </a:fld>
            <a:endParaRPr lang="pt-BR"/>
          </a:p>
        </p:txBody>
      </p:sp>
    </p:spTree>
    <p:extLst>
      <p:ext uri="{BB962C8B-B14F-4D97-AF65-F5344CB8AC3E}">
        <p14:creationId xmlns:p14="http://schemas.microsoft.com/office/powerpoint/2010/main" val="1479122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3</a:t>
            </a:fld>
            <a:endParaRPr lang="pt-BR"/>
          </a:p>
        </p:txBody>
      </p:sp>
    </p:spTree>
    <p:extLst>
      <p:ext uri="{BB962C8B-B14F-4D97-AF65-F5344CB8AC3E}">
        <p14:creationId xmlns:p14="http://schemas.microsoft.com/office/powerpoint/2010/main" val="322106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4</a:t>
            </a:fld>
            <a:endParaRPr lang="pt-BR"/>
          </a:p>
        </p:txBody>
      </p:sp>
    </p:spTree>
    <p:extLst>
      <p:ext uri="{BB962C8B-B14F-4D97-AF65-F5344CB8AC3E}">
        <p14:creationId xmlns:p14="http://schemas.microsoft.com/office/powerpoint/2010/main" val="827952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5</a:t>
            </a:fld>
            <a:endParaRPr lang="pt-BR"/>
          </a:p>
        </p:txBody>
      </p:sp>
    </p:spTree>
    <p:extLst>
      <p:ext uri="{BB962C8B-B14F-4D97-AF65-F5344CB8AC3E}">
        <p14:creationId xmlns:p14="http://schemas.microsoft.com/office/powerpoint/2010/main" val="4027043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5"/>
          </p:nvPr>
        </p:nvSpPr>
        <p:spPr/>
        <p:txBody>
          <a:bodyPr rtlCol="0"/>
          <a:lstStyle/>
          <a:p>
            <a:pPr rtl="0"/>
            <a:fld id="{DF61EA0F-A667-4B49-8422-0062BC55E249}" type="slidenum">
              <a:rPr lang="pt-BR" smtClean="0"/>
              <a:t>6</a:t>
            </a:fld>
            <a:endParaRPr lang="pt-BR"/>
          </a:p>
        </p:txBody>
      </p:sp>
    </p:spTree>
    <p:extLst>
      <p:ext uri="{BB962C8B-B14F-4D97-AF65-F5344CB8AC3E}">
        <p14:creationId xmlns:p14="http://schemas.microsoft.com/office/powerpoint/2010/main" val="3034230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7</a:t>
            </a:fld>
            <a:endParaRPr lang="pt-BR"/>
          </a:p>
        </p:txBody>
      </p:sp>
    </p:spTree>
    <p:extLst>
      <p:ext uri="{BB962C8B-B14F-4D97-AF65-F5344CB8AC3E}">
        <p14:creationId xmlns:p14="http://schemas.microsoft.com/office/powerpoint/2010/main" val="876985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8</a:t>
            </a:fld>
            <a:endParaRPr lang="pt-BR"/>
          </a:p>
        </p:txBody>
      </p:sp>
    </p:spTree>
    <p:extLst>
      <p:ext uri="{BB962C8B-B14F-4D97-AF65-F5344CB8AC3E}">
        <p14:creationId xmlns:p14="http://schemas.microsoft.com/office/powerpoint/2010/main" val="2647460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10</a:t>
            </a:fld>
            <a:endParaRPr lang="pt-BR"/>
          </a:p>
        </p:txBody>
      </p:sp>
    </p:spTree>
    <p:extLst>
      <p:ext uri="{BB962C8B-B14F-4D97-AF65-F5344CB8AC3E}">
        <p14:creationId xmlns:p14="http://schemas.microsoft.com/office/powerpoint/2010/main" val="3500541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7" name="Retângulo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800" noProof="0"/>
          </a:p>
        </p:txBody>
      </p:sp>
      <p:sp>
        <p:nvSpPr>
          <p:cNvPr id="2" name="Título 1"/>
          <p:cNvSpPr>
            <a:spLocks noGrp="1"/>
          </p:cNvSpPr>
          <p:nvPr>
            <p:ph type="title" hasCustomPrompt="1"/>
          </p:nvPr>
        </p:nvSpPr>
        <p:spPr/>
        <p:txBody>
          <a:bodyPr rtlCol="0"/>
          <a:lstStyle/>
          <a:p>
            <a:pPr rtl="0"/>
            <a:r>
              <a:rPr lang="pt-BR" noProof="0"/>
              <a:t>Clique para editar o estilo de título Mestre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9" name="Retângulo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pt-BR" sz="1800" noProof="0"/>
          </a:p>
        </p:txBody>
      </p:sp>
      <p:cxnSp>
        <p:nvCxnSpPr>
          <p:cNvPr id="12" name="Conector Reto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ítulo 3"/>
          <p:cNvSpPr>
            <a:spLocks noGrp="1"/>
          </p:cNvSpPr>
          <p:nvPr>
            <p:ph type="title" hasCustomPrompt="1"/>
          </p:nvPr>
        </p:nvSpPr>
        <p:spPr>
          <a:xfrm>
            <a:off x="521207" y="448056"/>
            <a:ext cx="6877119" cy="640080"/>
          </a:xfrm>
        </p:spPr>
        <p:txBody>
          <a:bodyPr rtlCol="0" anchor="b" anchorCtr="0">
            <a:normAutofit/>
          </a:bodyPr>
          <a:lstStyle>
            <a:lvl1pPr>
              <a:defRPr sz="2800">
                <a:solidFill>
                  <a:schemeClr val="bg2">
                    <a:lumMod val="25000"/>
                  </a:schemeClr>
                </a:solidFill>
              </a:defRPr>
            </a:lvl1pPr>
          </a:lstStyle>
          <a:p>
            <a:pPr rtl="0"/>
            <a:r>
              <a:rPr lang="pt-BR" noProof="0"/>
              <a:t>Clique para editar o estilo de título Mestre</a:t>
            </a:r>
          </a:p>
        </p:txBody>
      </p:sp>
      <p:sp>
        <p:nvSpPr>
          <p:cNvPr id="3" name="Espaço Reservado para Conteúdo 2"/>
          <p:cNvSpPr>
            <a:spLocks noGrp="1"/>
          </p:cNvSpPr>
          <p:nvPr>
            <p:ph sz="quarter" idx="10" hasCustomPrompt="1"/>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rtl="0">
              <a:lnSpc>
                <a:spcPct val="150000"/>
              </a:lnSpc>
              <a:spcBef>
                <a:spcPts val="1000"/>
              </a:spcBef>
              <a:spcAft>
                <a:spcPts val="1200"/>
              </a:spcAft>
              <a:buNone/>
            </a:pPr>
            <a:r>
              <a:rPr lang="pt-BR" noProof="0" dirty="0"/>
              <a:t>Clique para editar o texto Mestre</a:t>
            </a:r>
          </a:p>
          <a:p>
            <a:pPr marL="0" lvl="1" indent="0" rtl="0">
              <a:lnSpc>
                <a:spcPct val="150000"/>
              </a:lnSpc>
              <a:spcBef>
                <a:spcPts val="1000"/>
              </a:spcBef>
              <a:spcAft>
                <a:spcPts val="1200"/>
              </a:spcAft>
              <a:buNone/>
            </a:pPr>
            <a:r>
              <a:rPr lang="pt-BR" noProof="0" dirty="0"/>
              <a:t>Segundo nível</a:t>
            </a:r>
          </a:p>
          <a:p>
            <a:pPr marL="0" lvl="2" indent="0" rtl="0">
              <a:lnSpc>
                <a:spcPct val="150000"/>
              </a:lnSpc>
              <a:spcBef>
                <a:spcPts val="1000"/>
              </a:spcBef>
              <a:spcAft>
                <a:spcPts val="1200"/>
              </a:spcAft>
              <a:buNone/>
            </a:pPr>
            <a:r>
              <a:rPr lang="pt-BR" noProof="0" dirty="0"/>
              <a:t>Terceiro nível</a:t>
            </a:r>
          </a:p>
          <a:p>
            <a:pPr marL="0" lvl="3" indent="0" rtl="0">
              <a:lnSpc>
                <a:spcPct val="150000"/>
              </a:lnSpc>
              <a:spcBef>
                <a:spcPts val="1000"/>
              </a:spcBef>
              <a:spcAft>
                <a:spcPts val="1200"/>
              </a:spcAft>
              <a:buNone/>
            </a:pPr>
            <a:r>
              <a:rPr lang="pt-BR" noProof="0" dirty="0"/>
              <a:t>Quarto nível</a:t>
            </a:r>
          </a:p>
          <a:p>
            <a:pPr marL="0" lvl="4" indent="0" rtl="0">
              <a:lnSpc>
                <a:spcPct val="150000"/>
              </a:lnSpc>
              <a:spcBef>
                <a:spcPts val="1000"/>
              </a:spcBef>
              <a:spcAft>
                <a:spcPts val="1200"/>
              </a:spcAft>
              <a:buNone/>
            </a:pPr>
            <a:r>
              <a:rPr lang="pt-BR" noProof="0" dirty="0"/>
              <a:t>Quinto nível</a:t>
            </a:r>
          </a:p>
        </p:txBody>
      </p:sp>
      <p:sp>
        <p:nvSpPr>
          <p:cNvPr id="6" name="Espaço Reservado para Data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DFFABA16-A60E-4C58-9DC9-284576B05B35}" type="datetime1">
              <a:rPr lang="pt-BR" noProof="0" smtClean="0"/>
              <a:t>17/04/2023</a:t>
            </a:fld>
            <a:endParaRPr lang="pt-BR" noProof="0"/>
          </a:p>
        </p:txBody>
      </p:sp>
      <p:sp>
        <p:nvSpPr>
          <p:cNvPr id="7" name="Espaço Reservado para Rodapé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pt-BR" noProof="0"/>
          </a:p>
        </p:txBody>
      </p:sp>
      <p:sp>
        <p:nvSpPr>
          <p:cNvPr id="8" name="Espaço Reservado para o Número do Slide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pt-BR" noProof="0" smtClean="0"/>
              <a:pPr rtl="0"/>
              <a:t>‹nº›</a:t>
            </a:fld>
            <a:endParaRPr lang="pt-BR" noProof="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9" name="Retângulo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800" noProof="0"/>
          </a:p>
        </p:txBody>
      </p:sp>
      <p:sp>
        <p:nvSpPr>
          <p:cNvPr id="10" name="Retângulo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800" noProof="0"/>
          </a:p>
        </p:txBody>
      </p:sp>
      <p:sp>
        <p:nvSpPr>
          <p:cNvPr id="2" name="Título 1"/>
          <p:cNvSpPr>
            <a:spLocks noGrp="1"/>
          </p:cNvSpPr>
          <p:nvPr>
            <p:ph type="title" hasCustomPrompt="1"/>
          </p:nvPr>
        </p:nvSpPr>
        <p:spPr>
          <a:xfrm>
            <a:off x="521208" y="1536192"/>
            <a:ext cx="6876288" cy="640080"/>
          </a:xfrm>
        </p:spPr>
        <p:txBody>
          <a:bodyPr rtlCol="0">
            <a:normAutofit/>
          </a:bodyPr>
          <a:lstStyle>
            <a:lvl1pPr>
              <a:defRPr sz="3600">
                <a:solidFill>
                  <a:schemeClr val="bg1"/>
                </a:solidFill>
              </a:defRPr>
            </a:lvl1pPr>
          </a:lstStyle>
          <a:p>
            <a:pPr rtl="0"/>
            <a:r>
              <a:rPr lang="pt-BR" noProof="0"/>
              <a:t>Clique para editar o estilo de título Mestre</a:t>
            </a:r>
          </a:p>
        </p:txBody>
      </p:sp>
      <p:sp>
        <p:nvSpPr>
          <p:cNvPr id="7" name="Espaço Reservado para Conteúdo 6"/>
          <p:cNvSpPr>
            <a:spLocks noGrp="1"/>
          </p:cNvSpPr>
          <p:nvPr>
            <p:ph sz="quarter" idx="13" hasCustomPrompt="1"/>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rtl="0">
              <a:lnSpc>
                <a:spcPct val="150000"/>
              </a:lnSpc>
              <a:spcBef>
                <a:spcPts val="1000"/>
              </a:spcBef>
              <a:spcAft>
                <a:spcPts val="1200"/>
              </a:spcAft>
              <a:buNone/>
            </a:pPr>
            <a:r>
              <a:rPr lang="pt-BR" noProof="0"/>
              <a:t>Clique para editar o texto Mestre</a:t>
            </a:r>
          </a:p>
          <a:p>
            <a:pPr marL="0" lvl="1" indent="0" rtl="0">
              <a:lnSpc>
                <a:spcPct val="150000"/>
              </a:lnSpc>
              <a:spcBef>
                <a:spcPts val="1000"/>
              </a:spcBef>
              <a:spcAft>
                <a:spcPts val="1200"/>
              </a:spcAft>
              <a:buNone/>
            </a:pPr>
            <a:r>
              <a:rPr lang="pt-BR" noProof="0"/>
              <a:t>Segundo nível</a:t>
            </a:r>
          </a:p>
          <a:p>
            <a:pPr marL="0" lvl="2" indent="0" rtl="0">
              <a:lnSpc>
                <a:spcPct val="150000"/>
              </a:lnSpc>
              <a:spcBef>
                <a:spcPts val="1000"/>
              </a:spcBef>
              <a:spcAft>
                <a:spcPts val="1200"/>
              </a:spcAft>
              <a:buNone/>
            </a:pPr>
            <a:r>
              <a:rPr lang="pt-BR" noProof="0"/>
              <a:t>Terceiro nível</a:t>
            </a:r>
          </a:p>
          <a:p>
            <a:pPr marL="0" lvl="3" indent="0" rtl="0">
              <a:lnSpc>
                <a:spcPct val="150000"/>
              </a:lnSpc>
              <a:spcBef>
                <a:spcPts val="1000"/>
              </a:spcBef>
              <a:spcAft>
                <a:spcPts val="1200"/>
              </a:spcAft>
              <a:buNone/>
            </a:pPr>
            <a:r>
              <a:rPr lang="pt-BR" noProof="0"/>
              <a:t>Quarto nível</a:t>
            </a:r>
          </a:p>
          <a:p>
            <a:pPr marL="0" lvl="4" indent="0" rtl="0">
              <a:lnSpc>
                <a:spcPct val="150000"/>
              </a:lnSpc>
              <a:spcBef>
                <a:spcPts val="1000"/>
              </a:spcBef>
              <a:spcAft>
                <a:spcPts val="1200"/>
              </a:spcAft>
              <a:buNone/>
            </a:pPr>
            <a:r>
              <a:rPr lang="pt-BR" noProof="0"/>
              <a:t>Quinto nível</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ângulo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pt-BR" sz="1800" noProof="0"/>
          </a:p>
        </p:txBody>
      </p:sp>
      <p:sp>
        <p:nvSpPr>
          <p:cNvPr id="2" name="Espaço Reservado para Título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pt-BR" noProof="0"/>
              <a:t>Clique para editar o estilo de título Mestre</a:t>
            </a:r>
          </a:p>
        </p:txBody>
      </p:sp>
      <p:sp>
        <p:nvSpPr>
          <p:cNvPr id="3" name="Espaço Reservado para Texto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495CCA5C-24EB-4738-B463-0ADFEF5D3564}" type="datetime1">
              <a:rPr lang="pt-BR" noProof="0" smtClean="0"/>
              <a:t>17/04/2023</a:t>
            </a:fld>
            <a:endParaRPr lang="pt-BR" noProof="0" dirty="0"/>
          </a:p>
        </p:txBody>
      </p:sp>
      <p:sp>
        <p:nvSpPr>
          <p:cNvPr id="5" name="Espaço Reservado para Rodapé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pt-BR" noProof="0"/>
          </a:p>
        </p:txBody>
      </p:sp>
      <p:sp>
        <p:nvSpPr>
          <p:cNvPr id="6" name="Espaço Reservado para o Número do Slide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pt-BR" noProof="0" smtClean="0"/>
              <a:pPr rtl="0"/>
              <a:t>‹nº›</a:t>
            </a:fld>
            <a:endParaRPr lang="pt-BR" noProof="0"/>
          </a:p>
        </p:txBody>
      </p:sp>
      <p:cxnSp>
        <p:nvCxnSpPr>
          <p:cNvPr id="8" name="Conector Reto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estiloaprendizagemkolb.github.io/"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pensadorh.wordpress.com/2016/04/18/como-motivar-na-cris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5.web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web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vark-learn.com/the-vark-questionnair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web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revistagalileu.globo.com/Ciencia/Saude/noticia/2019/07/fazer-exercicios-pode-te-deixar-mais-inteligente-indica-estudo.htm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cursos.alura.com.br/forum/topico-duvida-como-se-tornar-um-dev-front-end-285483"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hyperlink" Target="https://www.alura.com.br/artigos/mapa-mental-aprenda-a-tecnica" TargetMode="External"/><Relationship Id="rId2" Type="http://schemas.openxmlformats.org/officeDocument/2006/relationships/hyperlink" Target="https://www.youtube.com/watch?v=Is6c9KSGCbk&amp;t=1s" TargetMode="External"/><Relationship Id="rId1" Type="http://schemas.openxmlformats.org/officeDocument/2006/relationships/slideLayout" Target="../slideLayouts/slideLayout3.xml"/><Relationship Id="rId6" Type="http://schemas.openxmlformats.org/officeDocument/2006/relationships/hyperlink" Target="https://cursos.alura.com.br/extra/alura-mais/ritmo-de-estudos-c18" TargetMode="External"/><Relationship Id="rId5" Type="http://schemas.openxmlformats.org/officeDocument/2006/relationships/hyperlink" Target="https://www.youtube.com/watch?v=fjyrNqYcKvs" TargetMode="External"/><Relationship Id="rId4" Type="http://schemas.openxmlformats.org/officeDocument/2006/relationships/hyperlink" Target="https://www.youtube.com/watch?v=G5XYnhUfNSk&amp;t=416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1164324"/>
            <a:ext cx="10515600" cy="2387600"/>
          </a:xfrm>
        </p:spPr>
        <p:txBody>
          <a:bodyPr rtlCol="0" anchor="ctr" anchorCtr="0">
            <a:normAutofit/>
          </a:bodyPr>
          <a:lstStyle/>
          <a:p>
            <a:pPr rtl="0"/>
            <a:r>
              <a:rPr lang="pt-BR" sz="4800" b="1" dirty="0">
                <a:solidFill>
                  <a:schemeClr val="bg1"/>
                </a:solidFill>
              </a:rPr>
              <a:t>Desenvolvimento Pessoal T5 - ONE</a:t>
            </a:r>
          </a:p>
        </p:txBody>
      </p:sp>
      <p:sp>
        <p:nvSpPr>
          <p:cNvPr id="3" name="Subtítulo 2"/>
          <p:cNvSpPr>
            <a:spLocks noGrp="1"/>
          </p:cNvSpPr>
          <p:nvPr>
            <p:ph type="subTitle" idx="4294967295"/>
          </p:nvPr>
        </p:nvSpPr>
        <p:spPr>
          <a:xfrm>
            <a:off x="855619" y="2933105"/>
            <a:ext cx="11124346" cy="1137793"/>
          </a:xfrm>
        </p:spPr>
        <p:txBody>
          <a:bodyPr rtlCol="0">
            <a:normAutofit/>
          </a:bodyPr>
          <a:lstStyle/>
          <a:p>
            <a:pPr marL="0" indent="0" rtl="0">
              <a:buNone/>
            </a:pPr>
            <a:r>
              <a:rPr lang="pt-BR" sz="2400" b="1" i="0">
                <a:solidFill>
                  <a:srgbClr val="FFFFFF"/>
                </a:solidFill>
                <a:effectLst/>
                <a:latin typeface="Open sans" panose="020B0606030504020204" pitchFamily="34" charset="0"/>
              </a:rPr>
              <a:t>Aprender </a:t>
            </a:r>
            <a:r>
              <a:rPr lang="pt-BR" sz="2400" b="1" i="0" dirty="0">
                <a:solidFill>
                  <a:srgbClr val="FFFFFF"/>
                </a:solidFill>
                <a:effectLst/>
                <a:latin typeface="Open sans" panose="020B0606030504020204" pitchFamily="34" charset="0"/>
              </a:rPr>
              <a:t>a aprender: técnicas para seu autodesenvolvimento</a:t>
            </a:r>
            <a:endParaRPr lang="pt-BR" sz="2400" dirty="0">
              <a:solidFill>
                <a:schemeClr val="bg1"/>
              </a:solidFill>
              <a:latin typeface="+mj-lt"/>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pt-BR" dirty="0"/>
              <a:t>Razões para aprender </a:t>
            </a:r>
            <a:endParaRPr lang="pt-BR" dirty="0">
              <a:latin typeface="Segoe UI Light" panose="020B0502040204020203" pitchFamily="34" charset="0"/>
              <a:cs typeface="Segoe UI Light" panose="020B0502040204020203" pitchFamily="34" charset="0"/>
            </a:endParaRPr>
          </a:p>
        </p:txBody>
      </p:sp>
      <p:sp>
        <p:nvSpPr>
          <p:cNvPr id="5" name="Espaço Reservado para Conteúdo 4"/>
          <p:cNvSpPr>
            <a:spLocks noGrp="1"/>
          </p:cNvSpPr>
          <p:nvPr>
            <p:ph sz="half" idx="4294967295"/>
          </p:nvPr>
        </p:nvSpPr>
        <p:spPr>
          <a:xfrm>
            <a:off x="541609" y="1431010"/>
            <a:ext cx="4666495" cy="4978934"/>
          </a:xfrm>
        </p:spPr>
        <p:txBody>
          <a:bodyPr vert="horz" lIns="91440" tIns="45720" rIns="91440" bIns="45720" rtlCol="0">
            <a:normAutofit/>
          </a:bodyPr>
          <a:lstStyle/>
          <a:p>
            <a:pPr marL="0" indent="0" rtl="0">
              <a:lnSpc>
                <a:spcPts val="1800"/>
              </a:lnSpc>
              <a:spcBef>
                <a:spcPts val="1000"/>
              </a:spcBef>
              <a:spcAft>
                <a:spcPts val="600"/>
              </a:spcAft>
              <a:buNone/>
            </a:pPr>
            <a:r>
              <a:rPr lang="pt-BR" sz="1400" b="1" dirty="0">
                <a:solidFill>
                  <a:prstClr val="black">
                    <a:lumMod val="75000"/>
                    <a:lumOff val="25000"/>
                  </a:prstClr>
                </a:solidFill>
                <a:latin typeface="Segoe UI" panose="020B0502040204020203" pitchFamily="34" charset="0"/>
                <a:cs typeface="Segoe UI" panose="020B0502040204020203" pitchFamily="34" charset="0"/>
              </a:rPr>
              <a:t>PENSANDO EM UM INTERVALO DE 1 ANO... </a:t>
            </a:r>
          </a:p>
          <a:p>
            <a:pPr marL="0" indent="0" rtl="0">
              <a:lnSpc>
                <a:spcPts val="1800"/>
              </a:lnSpc>
              <a:spcBef>
                <a:spcPts val="1000"/>
              </a:spcBef>
              <a:spcAft>
                <a:spcPts val="600"/>
              </a:spcAft>
              <a:buNone/>
            </a:pPr>
            <a:endParaRPr lang="pt-BR" sz="1400" dirty="0">
              <a:solidFill>
                <a:prstClr val="black">
                  <a:lumMod val="75000"/>
                  <a:lumOff val="25000"/>
                </a:prstClr>
              </a:solidFill>
              <a:latin typeface="Segoe UI" panose="020B0502040204020203" pitchFamily="34" charset="0"/>
              <a:cs typeface="Segoe UI" panose="020B0502040204020203" pitchFamily="34" charset="0"/>
            </a:endParaRPr>
          </a:p>
          <a:p>
            <a:pPr marL="285750" indent="-285750" rtl="0">
              <a:lnSpc>
                <a:spcPts val="1800"/>
              </a:lnSpc>
              <a:spcBef>
                <a:spcPts val="1000"/>
              </a:spcBef>
              <a:spcAft>
                <a:spcPts val="600"/>
              </a:spcAft>
              <a:buFont typeface="Wingdings" panose="05000000000000000000" pitchFamily="2" charset="2"/>
              <a:buChar char="q"/>
            </a:pPr>
            <a:r>
              <a:rPr lang="pt-BR" sz="1400" dirty="0">
                <a:solidFill>
                  <a:prstClr val="black">
                    <a:lumMod val="75000"/>
                    <a:lumOff val="25000"/>
                  </a:prstClr>
                </a:solidFill>
                <a:latin typeface="Segoe UI" panose="020B0502040204020203" pitchFamily="34" charset="0"/>
                <a:cs typeface="Segoe UI" panose="020B0502040204020203" pitchFamily="34" charset="0"/>
              </a:rPr>
              <a:t>Qual seu </a:t>
            </a:r>
            <a:r>
              <a:rPr lang="pt-BR" sz="1400" dirty="0" err="1">
                <a:solidFill>
                  <a:prstClr val="black">
                    <a:lumMod val="75000"/>
                    <a:lumOff val="25000"/>
                  </a:prstClr>
                </a:solidFill>
                <a:latin typeface="Segoe UI" panose="020B0502040204020203" pitchFamily="34" charset="0"/>
                <a:cs typeface="Segoe UI" panose="020B0502040204020203" pitchFamily="34" charset="0"/>
              </a:rPr>
              <a:t>Ikigai</a:t>
            </a:r>
            <a:r>
              <a:rPr lang="pt-BR" sz="1400" dirty="0">
                <a:solidFill>
                  <a:prstClr val="black">
                    <a:lumMod val="75000"/>
                    <a:lumOff val="25000"/>
                  </a:prstClr>
                </a:solidFill>
                <a:latin typeface="Segoe UI" panose="020B0502040204020203" pitchFamily="34" charset="0"/>
                <a:cs typeface="Segoe UI" panose="020B0502040204020203" pitchFamily="34" charset="0"/>
              </a:rPr>
              <a:t>? </a:t>
            </a:r>
            <a:br>
              <a:rPr lang="pt-BR" sz="1400" dirty="0">
                <a:solidFill>
                  <a:prstClr val="black">
                    <a:lumMod val="75000"/>
                    <a:lumOff val="25000"/>
                  </a:prstClr>
                </a:solidFill>
                <a:latin typeface="Segoe UI" panose="020B0502040204020203" pitchFamily="34" charset="0"/>
                <a:cs typeface="Segoe UI" panose="020B0502040204020203" pitchFamily="34" charset="0"/>
              </a:rPr>
            </a:br>
            <a:br>
              <a:rPr lang="pt-BR" sz="1400" dirty="0">
                <a:solidFill>
                  <a:prstClr val="black">
                    <a:lumMod val="75000"/>
                    <a:lumOff val="25000"/>
                  </a:prstClr>
                </a:solidFill>
                <a:latin typeface="Segoe UI" panose="020B0502040204020203" pitchFamily="34" charset="0"/>
                <a:cs typeface="Segoe UI" panose="020B0502040204020203" pitchFamily="34" charset="0"/>
              </a:rPr>
            </a:br>
            <a:r>
              <a:rPr lang="pt-BR" dirty="0">
                <a:solidFill>
                  <a:prstClr val="black">
                    <a:lumMod val="75000"/>
                    <a:lumOff val="25000"/>
                  </a:prstClr>
                </a:solidFill>
                <a:latin typeface="Segoe UI" panose="020B0502040204020203" pitchFamily="34" charset="0"/>
                <a:cs typeface="Segoe UI" panose="020B0502040204020203" pitchFamily="34" charset="0"/>
              </a:rPr>
              <a:t>-  tecnologia</a:t>
            </a:r>
            <a:br>
              <a:rPr lang="pt-BR" dirty="0">
                <a:solidFill>
                  <a:prstClr val="black">
                    <a:lumMod val="75000"/>
                    <a:lumOff val="25000"/>
                  </a:prstClr>
                </a:solidFill>
                <a:latin typeface="Segoe UI" panose="020B0502040204020203" pitchFamily="34" charset="0"/>
                <a:cs typeface="Segoe UI" panose="020B0502040204020203" pitchFamily="34" charset="0"/>
              </a:rPr>
            </a:br>
            <a:endParaRPr lang="pt-BR" sz="1400" dirty="0">
              <a:solidFill>
                <a:prstClr val="black">
                  <a:lumMod val="75000"/>
                  <a:lumOff val="25000"/>
                </a:prstClr>
              </a:solidFill>
              <a:latin typeface="Segoe UI" panose="020B0502040204020203" pitchFamily="34" charset="0"/>
              <a:cs typeface="Segoe UI" panose="020B0502040204020203" pitchFamily="34" charset="0"/>
            </a:endParaRPr>
          </a:p>
          <a:p>
            <a:pPr marL="285750" indent="-285750" rtl="0">
              <a:lnSpc>
                <a:spcPts val="1800"/>
              </a:lnSpc>
              <a:spcBef>
                <a:spcPts val="1000"/>
              </a:spcBef>
              <a:spcAft>
                <a:spcPts val="600"/>
              </a:spcAft>
              <a:buFont typeface="Wingdings" panose="05000000000000000000" pitchFamily="2" charset="2"/>
              <a:buChar char="q"/>
            </a:pPr>
            <a:r>
              <a:rPr lang="pt-BR" sz="1400" dirty="0">
                <a:solidFill>
                  <a:prstClr val="black">
                    <a:lumMod val="75000"/>
                    <a:lumOff val="25000"/>
                  </a:prstClr>
                </a:solidFill>
                <a:latin typeface="Segoe UI" panose="020B0502040204020203" pitchFamily="34" charset="0"/>
                <a:cs typeface="Segoe UI" panose="020B0502040204020203" pitchFamily="34" charset="0"/>
              </a:rPr>
              <a:t>Quais são suas razões para Aprender algo? </a:t>
            </a:r>
            <a:br>
              <a:rPr lang="pt-BR" sz="1400" dirty="0">
                <a:solidFill>
                  <a:prstClr val="black">
                    <a:lumMod val="75000"/>
                    <a:lumOff val="25000"/>
                  </a:prstClr>
                </a:solidFill>
                <a:latin typeface="Segoe UI" panose="020B0502040204020203" pitchFamily="34" charset="0"/>
                <a:cs typeface="Segoe UI" panose="020B0502040204020203" pitchFamily="34" charset="0"/>
              </a:rPr>
            </a:br>
            <a:br>
              <a:rPr lang="pt-BR" dirty="0">
                <a:solidFill>
                  <a:prstClr val="black">
                    <a:lumMod val="75000"/>
                    <a:lumOff val="25000"/>
                  </a:prstClr>
                </a:solidFill>
                <a:latin typeface="Segoe UI" panose="020B0502040204020203" pitchFamily="34" charset="0"/>
                <a:cs typeface="Segoe UI" panose="020B0502040204020203" pitchFamily="34" charset="0"/>
              </a:rPr>
            </a:br>
            <a:r>
              <a:rPr lang="pt-BR" dirty="0">
                <a:solidFill>
                  <a:prstClr val="black">
                    <a:lumMod val="75000"/>
                    <a:lumOff val="25000"/>
                  </a:prstClr>
                </a:solidFill>
                <a:latin typeface="Segoe UI" panose="020B0502040204020203" pitchFamily="34" charset="0"/>
                <a:cs typeface="Segoe UI" panose="020B0502040204020203" pitchFamily="34" charset="0"/>
              </a:rPr>
              <a:t>- paixão </a:t>
            </a:r>
            <a:br>
              <a:rPr lang="pt-BR" dirty="0">
                <a:solidFill>
                  <a:prstClr val="black">
                    <a:lumMod val="75000"/>
                    <a:lumOff val="25000"/>
                  </a:prstClr>
                </a:solidFill>
                <a:latin typeface="Segoe UI" panose="020B0502040204020203" pitchFamily="34" charset="0"/>
                <a:cs typeface="Segoe UI" panose="020B0502040204020203" pitchFamily="34" charset="0"/>
              </a:rPr>
            </a:br>
            <a:r>
              <a:rPr lang="pt-BR" dirty="0">
                <a:solidFill>
                  <a:prstClr val="black">
                    <a:lumMod val="75000"/>
                    <a:lumOff val="25000"/>
                  </a:prstClr>
                </a:solidFill>
                <a:latin typeface="Segoe UI" panose="020B0502040204020203" pitchFamily="34" charset="0"/>
                <a:cs typeface="Segoe UI" panose="020B0502040204020203" pitchFamily="34" charset="0"/>
              </a:rPr>
              <a:t>- curiosidade</a:t>
            </a:r>
            <a:br>
              <a:rPr lang="pt-BR" dirty="0">
                <a:solidFill>
                  <a:prstClr val="black">
                    <a:lumMod val="75000"/>
                    <a:lumOff val="25000"/>
                  </a:prstClr>
                </a:solidFill>
                <a:latin typeface="Segoe UI" panose="020B0502040204020203" pitchFamily="34" charset="0"/>
                <a:cs typeface="Segoe UI" panose="020B0502040204020203" pitchFamily="34" charset="0"/>
              </a:rPr>
            </a:br>
            <a:r>
              <a:rPr lang="pt-BR" dirty="0">
                <a:solidFill>
                  <a:prstClr val="black">
                    <a:lumMod val="75000"/>
                    <a:lumOff val="25000"/>
                  </a:prstClr>
                </a:solidFill>
                <a:latin typeface="Segoe UI" panose="020B0502040204020203" pitchFamily="34" charset="0"/>
                <a:cs typeface="Segoe UI" panose="020B0502040204020203" pitchFamily="34" charset="0"/>
              </a:rPr>
              <a:t>- profissão</a:t>
            </a:r>
            <a:br>
              <a:rPr lang="pt-BR" dirty="0">
                <a:solidFill>
                  <a:prstClr val="black">
                    <a:lumMod val="75000"/>
                    <a:lumOff val="25000"/>
                  </a:prstClr>
                </a:solidFill>
                <a:latin typeface="Segoe UI" panose="020B0502040204020203" pitchFamily="34" charset="0"/>
                <a:cs typeface="Segoe UI" panose="020B0502040204020203" pitchFamily="34" charset="0"/>
              </a:rPr>
            </a:br>
            <a:endParaRPr lang="pt-BR" dirty="0">
              <a:solidFill>
                <a:prstClr val="black">
                  <a:lumMod val="75000"/>
                  <a:lumOff val="25000"/>
                </a:prstClr>
              </a:solidFill>
              <a:latin typeface="Segoe UI" panose="020B0502040204020203" pitchFamily="34" charset="0"/>
              <a:cs typeface="Segoe UI" panose="020B0502040204020203" pitchFamily="34" charset="0"/>
            </a:endParaRPr>
          </a:p>
          <a:p>
            <a:pPr marL="285750" indent="-285750" rtl="0">
              <a:lnSpc>
                <a:spcPts val="1800"/>
              </a:lnSpc>
              <a:spcBef>
                <a:spcPts val="1000"/>
              </a:spcBef>
              <a:spcAft>
                <a:spcPts val="600"/>
              </a:spcAft>
              <a:buFont typeface="Wingdings" panose="05000000000000000000" pitchFamily="2" charset="2"/>
              <a:buChar char="q"/>
            </a:pPr>
            <a:r>
              <a:rPr lang="pt-BR" sz="1400" dirty="0">
                <a:solidFill>
                  <a:prstClr val="black">
                    <a:lumMod val="75000"/>
                    <a:lumOff val="25000"/>
                  </a:prstClr>
                </a:solidFill>
                <a:latin typeface="Segoe UI" panose="020B0502040204020203" pitchFamily="34" charset="0"/>
                <a:cs typeface="Segoe UI" panose="020B0502040204020203" pitchFamily="34" charset="0"/>
              </a:rPr>
              <a:t>Onde você quer se aprofundar? </a:t>
            </a:r>
            <a:br>
              <a:rPr lang="pt-BR" sz="1400" dirty="0">
                <a:solidFill>
                  <a:prstClr val="black">
                    <a:lumMod val="75000"/>
                    <a:lumOff val="25000"/>
                  </a:prstClr>
                </a:solidFill>
                <a:latin typeface="Segoe UI" panose="020B0502040204020203" pitchFamily="34" charset="0"/>
                <a:cs typeface="Segoe UI" panose="020B0502040204020203" pitchFamily="34" charset="0"/>
              </a:rPr>
            </a:br>
            <a:br>
              <a:rPr lang="pt-BR" sz="1400" dirty="0">
                <a:solidFill>
                  <a:prstClr val="black">
                    <a:lumMod val="75000"/>
                    <a:lumOff val="25000"/>
                  </a:prstClr>
                </a:solidFill>
                <a:latin typeface="Segoe UI" panose="020B0502040204020203" pitchFamily="34" charset="0"/>
                <a:cs typeface="Segoe UI" panose="020B0502040204020203" pitchFamily="34" charset="0"/>
              </a:rPr>
            </a:br>
            <a:r>
              <a:rPr lang="pt-BR" dirty="0">
                <a:solidFill>
                  <a:prstClr val="black">
                    <a:lumMod val="75000"/>
                    <a:lumOff val="25000"/>
                  </a:prstClr>
                </a:solidFill>
                <a:latin typeface="Segoe UI" panose="020B0502040204020203" pitchFamily="34" charset="0"/>
                <a:cs typeface="Segoe UI" panose="020B0502040204020203" pitchFamily="34" charset="0"/>
              </a:rPr>
              <a:t>- desenvolvimento front-</a:t>
            </a:r>
            <a:r>
              <a:rPr lang="pt-BR" dirty="0" err="1">
                <a:solidFill>
                  <a:prstClr val="black">
                    <a:lumMod val="75000"/>
                    <a:lumOff val="25000"/>
                  </a:prstClr>
                </a:solidFill>
                <a:latin typeface="Segoe UI" panose="020B0502040204020203" pitchFamily="34" charset="0"/>
                <a:cs typeface="Segoe UI" panose="020B0502040204020203" pitchFamily="34" charset="0"/>
              </a:rPr>
              <a:t>end</a:t>
            </a:r>
            <a:endParaRPr lang="pt-BR" dirty="0">
              <a:solidFill>
                <a:prstClr val="black">
                  <a:lumMod val="75000"/>
                  <a:lumOff val="25000"/>
                </a:prstClr>
              </a:solidFill>
              <a:latin typeface="Segoe UI" panose="020B0502040204020203" pitchFamily="34" charset="0"/>
              <a:cs typeface="Segoe UI" panose="020B0502040204020203" pitchFamily="34" charset="0"/>
            </a:endParaRPr>
          </a:p>
          <a:p>
            <a:pPr marL="0" indent="0" rtl="0">
              <a:lnSpc>
                <a:spcPts val="1800"/>
              </a:lnSpc>
              <a:spcBef>
                <a:spcPts val="1000"/>
              </a:spcBef>
              <a:spcAft>
                <a:spcPts val="600"/>
              </a:spcAft>
              <a:buNone/>
            </a:pPr>
            <a:endParaRPr lang="pt-BR" sz="12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4" name="Imagem 3">
            <a:extLst>
              <a:ext uri="{FF2B5EF4-FFF2-40B4-BE49-F238E27FC236}">
                <a16:creationId xmlns:a16="http://schemas.microsoft.com/office/drawing/2014/main" id="{9B0BE67B-052C-23BE-E186-F403DB14E74B}"/>
              </a:ext>
            </a:extLst>
          </p:cNvPr>
          <p:cNvPicPr>
            <a:picLocks noChangeAspect="1"/>
          </p:cNvPicPr>
          <p:nvPr/>
        </p:nvPicPr>
        <p:blipFill>
          <a:blip r:embed="rId3"/>
          <a:stretch>
            <a:fillRect/>
          </a:stretch>
        </p:blipFill>
        <p:spPr>
          <a:xfrm>
            <a:off x="5563066" y="1915923"/>
            <a:ext cx="6087325" cy="3715268"/>
          </a:xfrm>
          <a:prstGeom prst="rect">
            <a:avLst/>
          </a:prstGeom>
        </p:spPr>
      </p:pic>
    </p:spTree>
    <p:extLst>
      <p:ext uri="{BB962C8B-B14F-4D97-AF65-F5344CB8AC3E}">
        <p14:creationId xmlns:p14="http://schemas.microsoft.com/office/powerpoint/2010/main" val="39669129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23D65-2180-4891-4886-8ABF0EB14BF8}"/>
              </a:ext>
            </a:extLst>
          </p:cNvPr>
          <p:cNvSpPr>
            <a:spLocks noGrp="1"/>
          </p:cNvSpPr>
          <p:nvPr>
            <p:ph type="title"/>
          </p:nvPr>
        </p:nvSpPr>
        <p:spPr/>
        <p:txBody>
          <a:bodyPr/>
          <a:lstStyle/>
          <a:p>
            <a:r>
              <a:rPr lang="pt-BR" dirty="0"/>
              <a:t>O seu </a:t>
            </a:r>
            <a:r>
              <a:rPr lang="pt-BR" dirty="0" err="1"/>
              <a:t>Ikigai</a:t>
            </a:r>
            <a:endParaRPr lang="pt-BR" dirty="0"/>
          </a:p>
        </p:txBody>
      </p:sp>
      <p:sp>
        <p:nvSpPr>
          <p:cNvPr id="3" name="Espaço Reservado para Conteúdo 2">
            <a:extLst>
              <a:ext uri="{FF2B5EF4-FFF2-40B4-BE49-F238E27FC236}">
                <a16:creationId xmlns:a16="http://schemas.microsoft.com/office/drawing/2014/main" id="{62D759ED-6624-1611-7821-F1F3E43DFE70}"/>
              </a:ext>
            </a:extLst>
          </p:cNvPr>
          <p:cNvSpPr>
            <a:spLocks noGrp="1"/>
          </p:cNvSpPr>
          <p:nvPr>
            <p:ph sz="quarter" idx="10"/>
          </p:nvPr>
        </p:nvSpPr>
        <p:spPr>
          <a:xfrm>
            <a:off x="539496" y="1435608"/>
            <a:ext cx="5052922" cy="4974336"/>
          </a:xfrm>
        </p:spPr>
        <p:txBody>
          <a:bodyPr>
            <a:normAutofit/>
          </a:bodyPr>
          <a:lstStyle/>
          <a:p>
            <a:r>
              <a:rPr lang="pt-BR" sz="1400" b="0" i="0" dirty="0">
                <a:effectLst/>
                <a:latin typeface="Segoe UI" panose="020B0502040204020203" pitchFamily="34" charset="0"/>
                <a:cs typeface="Segoe UI" panose="020B0502040204020203" pitchFamily="34" charset="0"/>
              </a:rPr>
              <a:t>E aí, qual é seu </a:t>
            </a:r>
            <a:r>
              <a:rPr lang="pt-BR" sz="1400" b="0" i="0" dirty="0" err="1">
                <a:effectLst/>
                <a:latin typeface="Segoe UI" panose="020B0502040204020203" pitchFamily="34" charset="0"/>
                <a:cs typeface="Segoe UI" panose="020B0502040204020203" pitchFamily="34" charset="0"/>
              </a:rPr>
              <a:t>Ikigai</a:t>
            </a:r>
            <a:r>
              <a:rPr lang="pt-BR" sz="1400" b="0" i="0" dirty="0">
                <a:effectLst/>
                <a:latin typeface="Segoe UI" panose="020B0502040204020203" pitchFamily="34" charset="0"/>
                <a:cs typeface="Segoe UI" panose="020B0502040204020203" pitchFamily="34" charset="0"/>
              </a:rPr>
              <a:t>? Complete as frases abaixo e em seguida elabore um primeiro rascunho do que poderia ser seu </a:t>
            </a:r>
            <a:r>
              <a:rPr lang="pt-BR" sz="1400" b="0" i="0" dirty="0" err="1">
                <a:effectLst/>
                <a:latin typeface="Segoe UI" panose="020B0502040204020203" pitchFamily="34" charset="0"/>
                <a:cs typeface="Segoe UI" panose="020B0502040204020203" pitchFamily="34" charset="0"/>
              </a:rPr>
              <a:t>Ikigai</a:t>
            </a:r>
            <a:r>
              <a:rPr lang="pt-BR" sz="1400" b="0" i="0" dirty="0">
                <a:effectLst/>
                <a:latin typeface="Segoe UI" panose="020B0502040204020203" pitchFamily="34" charset="0"/>
                <a:cs typeface="Segoe UI" panose="020B0502040204020203" pitchFamily="34" charset="0"/>
              </a:rPr>
              <a:t>, aquele aspiracional, que você pode seguir buscando.</a:t>
            </a:r>
          </a:p>
          <a:p>
            <a:r>
              <a:rPr lang="pt-BR" sz="1400" b="0" i="0" dirty="0">
                <a:effectLst/>
              </a:rPr>
              <a:t>AQUILO QUE VOCÊ AMA: </a:t>
            </a:r>
            <a:br>
              <a:rPr lang="pt-BR" sz="1400" b="0" i="0" dirty="0">
                <a:effectLst/>
              </a:rPr>
            </a:br>
            <a:r>
              <a:rPr lang="pt-BR" sz="1400" b="0" i="0" dirty="0">
                <a:effectLst/>
              </a:rPr>
              <a:t>1. </a:t>
            </a:r>
            <a:r>
              <a:rPr lang="pt-BR" sz="1400" dirty="0"/>
              <a:t> </a:t>
            </a:r>
            <a:br>
              <a:rPr lang="pt-BR" sz="1400" b="0" i="0" dirty="0">
                <a:effectLst/>
              </a:rPr>
            </a:br>
            <a:r>
              <a:rPr lang="pt-BR" sz="1400" b="0" i="0" dirty="0">
                <a:effectLst/>
              </a:rPr>
              <a:t>2. </a:t>
            </a:r>
            <a:br>
              <a:rPr lang="pt-BR" sz="1400" b="0" i="0" dirty="0">
                <a:effectLst/>
              </a:rPr>
            </a:br>
            <a:r>
              <a:rPr lang="pt-BR" sz="1400" b="0" i="0" dirty="0">
                <a:effectLst/>
              </a:rPr>
              <a:t>3</a:t>
            </a:r>
            <a:endParaRPr lang="pt-BR" sz="1400" dirty="0">
              <a:cs typeface="Segoe UI" panose="020B0502040204020203" pitchFamily="34" charset="0"/>
            </a:endParaRPr>
          </a:p>
          <a:p>
            <a:r>
              <a:rPr lang="pt-BR" sz="1400" b="0" i="0" dirty="0">
                <a:effectLst/>
              </a:rPr>
              <a:t>AQUILO QUE VOCÊ É BOM EM FAZER:</a:t>
            </a:r>
            <a:br>
              <a:rPr lang="pt-BR" sz="1400" b="0" i="0" dirty="0">
                <a:effectLst/>
              </a:rPr>
            </a:br>
            <a:r>
              <a:rPr lang="pt-BR" sz="1400" b="0" i="0" dirty="0">
                <a:effectLst/>
              </a:rPr>
              <a:t>1. </a:t>
            </a:r>
            <a:br>
              <a:rPr lang="pt-BR" sz="1400" b="0" i="0" dirty="0">
                <a:effectLst/>
              </a:rPr>
            </a:br>
            <a:r>
              <a:rPr lang="pt-BR" sz="1400" b="0" i="0" dirty="0">
                <a:effectLst/>
              </a:rPr>
              <a:t>2. </a:t>
            </a:r>
            <a:br>
              <a:rPr lang="pt-BR" sz="1400" b="0" i="0" dirty="0">
                <a:effectLst/>
              </a:rPr>
            </a:br>
            <a:r>
              <a:rPr lang="pt-BR" sz="1400" b="0" i="0" dirty="0">
                <a:effectLst/>
              </a:rPr>
              <a:t>3.</a:t>
            </a:r>
            <a:endParaRPr lang="pt-BR" sz="1400" b="0" i="0" dirty="0">
              <a:effectLst/>
              <a:cs typeface="Segoe UI" panose="020B0502040204020203" pitchFamily="34" charset="0"/>
            </a:endParaRPr>
          </a:p>
          <a:p>
            <a:endParaRPr lang="pt-BR" sz="1400" dirty="0">
              <a:latin typeface="Segoe UI" panose="020B0502040204020203" pitchFamily="34" charset="0"/>
              <a:cs typeface="Segoe UI" panose="020B0502040204020203" pitchFamily="34" charset="0"/>
            </a:endParaRPr>
          </a:p>
          <a:p>
            <a:endParaRPr lang="pt-BR" sz="1400" dirty="0">
              <a:latin typeface="Segoe UI" panose="020B0502040204020203" pitchFamily="34" charset="0"/>
              <a:cs typeface="Segoe UI" panose="020B0502040204020203" pitchFamily="34" charset="0"/>
            </a:endParaRPr>
          </a:p>
        </p:txBody>
      </p:sp>
      <p:sp>
        <p:nvSpPr>
          <p:cNvPr id="4" name="Espaço Reservado para Conteúdo 2">
            <a:extLst>
              <a:ext uri="{FF2B5EF4-FFF2-40B4-BE49-F238E27FC236}">
                <a16:creationId xmlns:a16="http://schemas.microsoft.com/office/drawing/2014/main" id="{D9CA093A-32AC-1F02-28D1-5D6D86930E3C}"/>
              </a:ext>
            </a:extLst>
          </p:cNvPr>
          <p:cNvSpPr txBox="1">
            <a:spLocks/>
          </p:cNvSpPr>
          <p:nvPr/>
        </p:nvSpPr>
        <p:spPr>
          <a:xfrm>
            <a:off x="6202019" y="1435608"/>
            <a:ext cx="5052922" cy="520691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sz="1500" b="0" i="0" dirty="0">
                <a:effectLst/>
                <a:latin typeface="Segoe UI" panose="020B0502040204020203" pitchFamily="34" charset="0"/>
                <a:cs typeface="Segoe UI" panose="020B0502040204020203" pitchFamily="34" charset="0"/>
              </a:rPr>
              <a:t>Agora faça um cruzamento entre essas habilidades listadas. Como você poderia juntar algumas delas e definir um possível </a:t>
            </a:r>
            <a:r>
              <a:rPr lang="pt-BR" sz="1500" b="0" i="0" dirty="0" err="1">
                <a:effectLst/>
                <a:latin typeface="Segoe UI" panose="020B0502040204020203" pitchFamily="34" charset="0"/>
                <a:cs typeface="Segoe UI" panose="020B0502040204020203" pitchFamily="34" charset="0"/>
              </a:rPr>
              <a:t>Ikigai</a:t>
            </a:r>
            <a:r>
              <a:rPr lang="pt-BR" sz="1500" b="0" i="0" dirty="0">
                <a:effectLst/>
                <a:latin typeface="Segoe UI" panose="020B0502040204020203" pitchFamily="34" charset="0"/>
                <a:cs typeface="Segoe UI" panose="020B0502040204020203" pitchFamily="34" charset="0"/>
              </a:rPr>
              <a:t>?</a:t>
            </a:r>
            <a:endParaRPr lang="pt-BR" sz="1500" dirty="0">
              <a:latin typeface="Segoe UI" panose="020B0502040204020203" pitchFamily="34" charset="0"/>
              <a:cs typeface="Segoe UI" panose="020B0502040204020203" pitchFamily="34" charset="0"/>
            </a:endParaRPr>
          </a:p>
          <a:p>
            <a:br>
              <a:rPr lang="pt-BR" sz="1400" dirty="0"/>
            </a:br>
            <a:r>
              <a:rPr lang="pt-BR" sz="1400" dirty="0"/>
              <a:t>AQUILO QUE VOCÊ PODE SER PAGO PARA FAZER: </a:t>
            </a:r>
            <a:br>
              <a:rPr lang="pt-BR" sz="1400" dirty="0"/>
            </a:br>
            <a:r>
              <a:rPr lang="pt-BR" sz="1400" dirty="0"/>
              <a:t>1.</a:t>
            </a:r>
            <a:br>
              <a:rPr lang="pt-BR" sz="1400" dirty="0"/>
            </a:br>
            <a:r>
              <a:rPr lang="pt-BR" sz="1400" dirty="0"/>
              <a:t>2.</a:t>
            </a:r>
            <a:br>
              <a:rPr lang="pt-BR" sz="1400" dirty="0"/>
            </a:br>
            <a:r>
              <a:rPr lang="pt-BR" sz="1400" dirty="0"/>
              <a:t>3. </a:t>
            </a:r>
            <a:endParaRPr lang="pt-BR" sz="1400" dirty="0">
              <a:cs typeface="Segoe UI" panose="020B0502040204020203" pitchFamily="34" charset="0"/>
            </a:endParaRPr>
          </a:p>
          <a:p>
            <a:r>
              <a:rPr lang="pt-BR" sz="1400" dirty="0"/>
              <a:t>AQUILO QUE O MUNDO PRECISA:</a:t>
            </a:r>
            <a:br>
              <a:rPr lang="pt-BR" sz="1400" dirty="0"/>
            </a:br>
            <a:r>
              <a:rPr lang="pt-BR" sz="1400" dirty="0"/>
              <a:t>1.</a:t>
            </a:r>
            <a:br>
              <a:rPr lang="pt-BR" sz="1400" dirty="0"/>
            </a:br>
            <a:r>
              <a:rPr lang="pt-BR" sz="1400" dirty="0"/>
              <a:t>2.</a:t>
            </a:r>
            <a:br>
              <a:rPr lang="pt-BR" sz="1400" dirty="0"/>
            </a:br>
            <a:r>
              <a:rPr lang="pt-BR" sz="1400" dirty="0"/>
              <a:t>3.</a:t>
            </a:r>
            <a:endParaRPr lang="pt-BR" sz="1400" dirty="0">
              <a:cs typeface="Segoe UI" panose="020B0502040204020203" pitchFamily="34" charset="0"/>
            </a:endParaRPr>
          </a:p>
          <a:p>
            <a:endParaRPr lang="pt-BR" sz="1400" dirty="0">
              <a:latin typeface="Segoe UI" panose="020B0502040204020203" pitchFamily="34" charset="0"/>
              <a:cs typeface="Segoe UI" panose="020B0502040204020203" pitchFamily="34" charset="0"/>
            </a:endParaRPr>
          </a:p>
          <a:p>
            <a:endParaRPr lang="pt-BR"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37740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pt-BR" dirty="0">
                <a:latin typeface="Segoe UI Light" panose="020B0502040204020203" pitchFamily="34" charset="0"/>
                <a:cs typeface="Segoe UI Light" panose="020B0502040204020203" pitchFamily="34" charset="0"/>
              </a:rPr>
              <a:t>Estilos de aprendizagem</a:t>
            </a:r>
          </a:p>
        </p:txBody>
      </p:sp>
      <p:sp>
        <p:nvSpPr>
          <p:cNvPr id="5" name="Espaço Reservado para Conteúdo 4"/>
          <p:cNvSpPr>
            <a:spLocks noGrp="1"/>
          </p:cNvSpPr>
          <p:nvPr>
            <p:ph sz="half" idx="4294967295"/>
          </p:nvPr>
        </p:nvSpPr>
        <p:spPr>
          <a:xfrm>
            <a:off x="541609" y="1431010"/>
            <a:ext cx="10961278" cy="4978934"/>
          </a:xfrm>
        </p:spPr>
        <p:txBody>
          <a:bodyPr vert="horz" lIns="91440" tIns="45720" rIns="91440" bIns="45720" rtlCol="0">
            <a:normAutofit/>
          </a:bodyPr>
          <a:lstStyle/>
          <a:p>
            <a:pPr marL="0" indent="0" rtl="0">
              <a:lnSpc>
                <a:spcPts val="1800"/>
              </a:lnSpc>
              <a:spcBef>
                <a:spcPts val="1000"/>
              </a:spcBef>
              <a:spcAft>
                <a:spcPts val="600"/>
              </a:spcAft>
              <a:buNone/>
            </a:pPr>
            <a:endParaRPr lang="pt-BR" sz="1400" dirty="0">
              <a:solidFill>
                <a:prstClr val="black">
                  <a:lumMod val="75000"/>
                  <a:lumOff val="25000"/>
                </a:prstClr>
              </a:solidFill>
              <a:latin typeface="Segoe UI" panose="020B0502040204020203" pitchFamily="34" charset="0"/>
              <a:cs typeface="Segoe UI" panose="020B0502040204020203" pitchFamily="34" charset="0"/>
            </a:endParaRPr>
          </a:p>
          <a:p>
            <a:pPr marL="0" indent="0" rtl="0">
              <a:lnSpc>
                <a:spcPts val="1800"/>
              </a:lnSpc>
              <a:spcBef>
                <a:spcPts val="1000"/>
              </a:spcBef>
              <a:spcAft>
                <a:spcPts val="600"/>
              </a:spcAft>
              <a:buNone/>
            </a:pPr>
            <a:endParaRPr lang="pt-BR" sz="12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4" name="Imagem 3">
            <a:extLst>
              <a:ext uri="{FF2B5EF4-FFF2-40B4-BE49-F238E27FC236}">
                <a16:creationId xmlns:a16="http://schemas.microsoft.com/office/drawing/2014/main" id="{DFCED1BC-E9B7-DB0B-FAAE-844C4C7B84C9}"/>
              </a:ext>
            </a:extLst>
          </p:cNvPr>
          <p:cNvPicPr>
            <a:picLocks noChangeAspect="1"/>
          </p:cNvPicPr>
          <p:nvPr/>
        </p:nvPicPr>
        <p:blipFill>
          <a:blip r:embed="rId3"/>
          <a:stretch>
            <a:fillRect/>
          </a:stretch>
        </p:blipFill>
        <p:spPr>
          <a:xfrm>
            <a:off x="394105" y="1912276"/>
            <a:ext cx="6149783" cy="3070542"/>
          </a:xfrm>
          <a:prstGeom prst="rect">
            <a:avLst/>
          </a:prstGeom>
        </p:spPr>
      </p:pic>
      <p:pic>
        <p:nvPicPr>
          <p:cNvPr id="7" name="Imagem 6">
            <a:extLst>
              <a:ext uri="{FF2B5EF4-FFF2-40B4-BE49-F238E27FC236}">
                <a16:creationId xmlns:a16="http://schemas.microsoft.com/office/drawing/2014/main" id="{A102B4CF-77FF-5A2D-13C4-BAF09588B0AA}"/>
              </a:ext>
            </a:extLst>
          </p:cNvPr>
          <p:cNvPicPr>
            <a:picLocks noChangeAspect="1"/>
          </p:cNvPicPr>
          <p:nvPr/>
        </p:nvPicPr>
        <p:blipFill>
          <a:blip r:embed="rId4"/>
          <a:stretch>
            <a:fillRect/>
          </a:stretch>
        </p:blipFill>
        <p:spPr>
          <a:xfrm>
            <a:off x="7010399" y="1886825"/>
            <a:ext cx="4399722" cy="3288374"/>
          </a:xfrm>
          <a:prstGeom prst="rect">
            <a:avLst/>
          </a:prstGeom>
        </p:spPr>
      </p:pic>
      <p:pic>
        <p:nvPicPr>
          <p:cNvPr id="9" name="Imagem 8">
            <a:extLst>
              <a:ext uri="{FF2B5EF4-FFF2-40B4-BE49-F238E27FC236}">
                <a16:creationId xmlns:a16="http://schemas.microsoft.com/office/drawing/2014/main" id="{8DDF0207-7B67-CDDE-442A-1C30336B031B}"/>
              </a:ext>
            </a:extLst>
          </p:cNvPr>
          <p:cNvPicPr>
            <a:picLocks noChangeAspect="1"/>
          </p:cNvPicPr>
          <p:nvPr/>
        </p:nvPicPr>
        <p:blipFill>
          <a:blip r:embed="rId5"/>
          <a:stretch>
            <a:fillRect/>
          </a:stretch>
        </p:blipFill>
        <p:spPr>
          <a:xfrm>
            <a:off x="10803875" y="5253232"/>
            <a:ext cx="1198270" cy="1386108"/>
          </a:xfrm>
          <a:prstGeom prst="rect">
            <a:avLst/>
          </a:prstGeom>
        </p:spPr>
      </p:pic>
      <p:sp>
        <p:nvSpPr>
          <p:cNvPr id="10" name="Espaço Reservado para Conteúdo 17">
            <a:extLst>
              <a:ext uri="{FF2B5EF4-FFF2-40B4-BE49-F238E27FC236}">
                <a16:creationId xmlns:a16="http://schemas.microsoft.com/office/drawing/2014/main" id="{7FA0C7A6-F606-FEE1-AC48-4B8894FE3D2D}"/>
              </a:ext>
            </a:extLst>
          </p:cNvPr>
          <p:cNvSpPr txBox="1">
            <a:spLocks/>
          </p:cNvSpPr>
          <p:nvPr/>
        </p:nvSpPr>
        <p:spPr>
          <a:xfrm>
            <a:off x="10853003" y="6358240"/>
            <a:ext cx="1140744" cy="33280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sz="800" dirty="0">
                <a:solidFill>
                  <a:prstClr val="black">
                    <a:lumMod val="75000"/>
                    <a:lumOff val="25000"/>
                  </a:prstClr>
                </a:solidFill>
                <a:latin typeface="Segoe UI" panose="020B0502040204020203" pitchFamily="34" charset="0"/>
                <a:cs typeface="Segoe UI" panose="020B0502040204020203" pitchFamily="34" charset="0"/>
              </a:rPr>
              <a:t>David Allen Kolb</a:t>
            </a:r>
          </a:p>
        </p:txBody>
      </p:sp>
      <p:sp>
        <p:nvSpPr>
          <p:cNvPr id="11" name="Espaço Reservado para Conteúdo 17">
            <a:extLst>
              <a:ext uri="{FF2B5EF4-FFF2-40B4-BE49-F238E27FC236}">
                <a16:creationId xmlns:a16="http://schemas.microsoft.com/office/drawing/2014/main" id="{FBC4B841-42A5-C4D7-4AAA-72C3CAD5FFE1}"/>
              </a:ext>
            </a:extLst>
          </p:cNvPr>
          <p:cNvSpPr txBox="1">
            <a:spLocks/>
          </p:cNvSpPr>
          <p:nvPr/>
        </p:nvSpPr>
        <p:spPr>
          <a:xfrm>
            <a:off x="689112" y="5737786"/>
            <a:ext cx="8176592" cy="81455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sz="1300" b="0" i="0" dirty="0">
                <a:effectLst/>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Inventário de Estilo de Aprendizagem de Kolb disponibilizado pela Universidade de Pernambuco</a:t>
            </a:r>
            <a:r>
              <a:rPr lang="pt-BR" sz="1300" b="0" i="0" dirty="0">
                <a:effectLst/>
                <a:latin typeface="Segoe UI" panose="020B0502040204020203" pitchFamily="34" charset="0"/>
                <a:cs typeface="Segoe UI" panose="020B0502040204020203" pitchFamily="34" charset="0"/>
              </a:rPr>
              <a:t>:</a:t>
            </a:r>
            <a:br>
              <a:rPr lang="pt-BR" sz="1300" b="0" i="0" dirty="0">
                <a:effectLst/>
                <a:latin typeface="Segoe UI" panose="020B0502040204020203" pitchFamily="34" charset="0"/>
                <a:cs typeface="Segoe UI" panose="020B0502040204020203" pitchFamily="34" charset="0"/>
              </a:rPr>
            </a:br>
            <a:r>
              <a:rPr lang="pt-BR" sz="1300" b="0" i="0" dirty="0">
                <a:effectLst/>
                <a:latin typeface="Segoe UI" panose="020B0502040204020203" pitchFamily="34" charset="0"/>
                <a:cs typeface="Segoe UI" panose="020B0502040204020203" pitchFamily="34" charset="0"/>
              </a:rPr>
              <a:t>Link: https://estiloaprendizagemkolb.github.io/ </a:t>
            </a:r>
            <a:endParaRPr lang="pt-BR" sz="13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837020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pt-BR" dirty="0">
                <a:latin typeface="Segoe UI Light" panose="020B0502040204020203" pitchFamily="34" charset="0"/>
                <a:cs typeface="Segoe UI Light" panose="020B0502040204020203" pitchFamily="34" charset="0"/>
              </a:rPr>
              <a:t>Estilos de aprendizagem</a:t>
            </a:r>
          </a:p>
        </p:txBody>
      </p:sp>
      <p:sp>
        <p:nvSpPr>
          <p:cNvPr id="5" name="Espaço Reservado para Conteúdo 4"/>
          <p:cNvSpPr>
            <a:spLocks noGrp="1"/>
          </p:cNvSpPr>
          <p:nvPr>
            <p:ph sz="half" idx="4294967295"/>
          </p:nvPr>
        </p:nvSpPr>
        <p:spPr>
          <a:xfrm>
            <a:off x="541609" y="1431010"/>
            <a:ext cx="5554391" cy="4978934"/>
          </a:xfrm>
        </p:spPr>
        <p:txBody>
          <a:bodyPr vert="horz" lIns="91440" tIns="45720" rIns="91440" bIns="45720" rtlCol="0">
            <a:normAutofit/>
          </a:bodyPr>
          <a:lstStyle/>
          <a:p>
            <a:pPr algn="just">
              <a:lnSpc>
                <a:spcPts val="1800"/>
              </a:lnSpc>
              <a:spcAft>
                <a:spcPts val="600"/>
              </a:spcAft>
            </a:pPr>
            <a:r>
              <a:rPr lang="pt-BR" sz="1400" dirty="0">
                <a:solidFill>
                  <a:prstClr val="black">
                    <a:lumMod val="75000"/>
                    <a:lumOff val="25000"/>
                  </a:prstClr>
                </a:solidFill>
                <a:latin typeface="Segoe UI" panose="020B0502040204020203" pitchFamily="34" charset="0"/>
                <a:cs typeface="Segoe UI" panose="020B0502040204020203" pitchFamily="34" charset="0"/>
              </a:rPr>
              <a:t>Seu estilo de aprendizagem é predominantemente </a:t>
            </a:r>
            <a:r>
              <a:rPr lang="pt-BR" sz="1400" b="1" dirty="0">
                <a:solidFill>
                  <a:srgbClr val="D24726"/>
                </a:solidFill>
                <a:latin typeface="Segoe UI" panose="020B0502040204020203" pitchFamily="34" charset="0"/>
                <a:cs typeface="Segoe UI" panose="020B0502040204020203" pitchFamily="34" charset="0"/>
              </a:rPr>
              <a:t>ACOMODADOR</a:t>
            </a:r>
            <a:br>
              <a:rPr lang="pt-BR" sz="1400" b="1" dirty="0">
                <a:solidFill>
                  <a:srgbClr val="D24726"/>
                </a:solidFill>
                <a:latin typeface="Segoe UI" panose="020B0502040204020203" pitchFamily="34" charset="0"/>
                <a:cs typeface="Segoe UI" panose="020B0502040204020203" pitchFamily="34" charset="0"/>
              </a:rPr>
            </a:br>
            <a:r>
              <a:rPr lang="pt-BR" sz="1400" b="0" i="0" dirty="0">
                <a:solidFill>
                  <a:schemeClr val="tx1">
                    <a:lumMod val="75000"/>
                    <a:lumOff val="25000"/>
                  </a:schemeClr>
                </a:solidFill>
                <a:effectLst/>
                <a:latin typeface="Segoe UI" panose="020B0502040204020203" pitchFamily="34" charset="0"/>
                <a:cs typeface="Segoe UI" panose="020B0502040204020203" pitchFamily="34" charset="0"/>
              </a:rPr>
              <a:t>Sua forma de aprender é concreta e ativa.</a:t>
            </a:r>
          </a:p>
          <a:p>
            <a:pPr algn="just">
              <a:lnSpc>
                <a:spcPts val="1800"/>
              </a:lnSpc>
              <a:spcAft>
                <a:spcPts val="600"/>
              </a:spcAft>
            </a:pPr>
            <a:r>
              <a:rPr lang="pt-BR" sz="1400" b="0" i="0" dirty="0">
                <a:solidFill>
                  <a:schemeClr val="tx1">
                    <a:lumMod val="75000"/>
                    <a:lumOff val="25000"/>
                  </a:schemeClr>
                </a:solidFill>
                <a:effectLst/>
                <a:latin typeface="Segoe UI" panose="020B0502040204020203" pitchFamily="34" charset="0"/>
                <a:cs typeface="Segoe UI" panose="020B0502040204020203" pitchFamily="34" charset="0"/>
              </a:rPr>
              <a:t> </a:t>
            </a:r>
            <a:br>
              <a:rPr lang="pt-BR" sz="1400" b="0" i="0" dirty="0">
                <a:solidFill>
                  <a:schemeClr val="tx1">
                    <a:lumMod val="75000"/>
                    <a:lumOff val="25000"/>
                  </a:schemeClr>
                </a:solidFill>
                <a:effectLst/>
                <a:latin typeface="Segoe UI" panose="020B0502040204020203" pitchFamily="34" charset="0"/>
                <a:cs typeface="Segoe UI" panose="020B0502040204020203" pitchFamily="34" charset="0"/>
              </a:rPr>
            </a:br>
            <a:r>
              <a:rPr lang="pt-BR" sz="1400" b="0" i="0" dirty="0">
                <a:solidFill>
                  <a:schemeClr val="tx1">
                    <a:lumMod val="75000"/>
                    <a:lumOff val="25000"/>
                  </a:schemeClr>
                </a:solidFill>
                <a:effectLst/>
                <a:latin typeface="Segoe UI" panose="020B0502040204020203" pitchFamily="34" charset="0"/>
                <a:cs typeface="Segoe UI" panose="020B0502040204020203" pitchFamily="34" charset="0"/>
              </a:rPr>
              <a:t>Você aprende melhor experimentando e realizando, como, por exemplo, através de atividades práticas, apresentações, role-plays e debates. Combina o gosto de colocar “a mão na massa” com atividades concretas. Tem capacidade de se sobressair e acomodar ou adaptar a circunstâncias imediatas específicas. Utiliza mais a intuição do que a lógica e tem a tendência a se arriscar mais a ousar mais. Costuma utilizar a opinião de outras pessoas ao invés das suas próprias, por isso geralmente faz muitas perguntas. Assume uma abordagem prática e vivencial. É sociável e gosta de trabalhar em equipe. Geralmente exerce um papel importante em situações onde são necessárias ações e iniciativas para a realização de tarefas. Por terem pouca habilidade analítica são impulsivas e as vezes é percebido como impaciente e pressionador. Esse estilo também é conhecido como ATIVISTA.</a:t>
            </a:r>
          </a:p>
          <a:p>
            <a:pPr marL="0" indent="0" rtl="0">
              <a:lnSpc>
                <a:spcPts val="1800"/>
              </a:lnSpc>
              <a:spcBef>
                <a:spcPts val="1000"/>
              </a:spcBef>
              <a:spcAft>
                <a:spcPts val="600"/>
              </a:spcAft>
              <a:buNone/>
            </a:pPr>
            <a:endParaRPr lang="pt-BR" sz="1400" dirty="0">
              <a:solidFill>
                <a:prstClr val="black">
                  <a:lumMod val="75000"/>
                  <a:lumOff val="25000"/>
                </a:prstClr>
              </a:solidFill>
              <a:latin typeface="Segoe UI" panose="020B0502040204020203" pitchFamily="34" charset="0"/>
              <a:cs typeface="Segoe UI" panose="020B0502040204020203" pitchFamily="34" charset="0"/>
            </a:endParaRPr>
          </a:p>
          <a:p>
            <a:pPr marL="0" indent="0" rtl="0">
              <a:lnSpc>
                <a:spcPts val="1800"/>
              </a:lnSpc>
              <a:spcBef>
                <a:spcPts val="1000"/>
              </a:spcBef>
              <a:spcAft>
                <a:spcPts val="600"/>
              </a:spcAft>
              <a:buNone/>
            </a:pPr>
            <a:endParaRPr lang="pt-BR" sz="12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4" name="Imagem 3">
            <a:extLst>
              <a:ext uri="{FF2B5EF4-FFF2-40B4-BE49-F238E27FC236}">
                <a16:creationId xmlns:a16="http://schemas.microsoft.com/office/drawing/2014/main" id="{88F5D81C-811F-8204-D14B-3D5592687010}"/>
              </a:ext>
            </a:extLst>
          </p:cNvPr>
          <p:cNvPicPr>
            <a:picLocks noChangeAspect="1"/>
          </p:cNvPicPr>
          <p:nvPr/>
        </p:nvPicPr>
        <p:blipFill>
          <a:blip r:embed="rId3"/>
          <a:stretch>
            <a:fillRect/>
          </a:stretch>
        </p:blipFill>
        <p:spPr>
          <a:xfrm>
            <a:off x="5447607" y="2080592"/>
            <a:ext cx="6415414" cy="3909392"/>
          </a:xfrm>
          <a:prstGeom prst="rect">
            <a:avLst/>
          </a:prstGeom>
        </p:spPr>
      </p:pic>
    </p:spTree>
    <p:extLst>
      <p:ext uri="{BB962C8B-B14F-4D97-AF65-F5344CB8AC3E}">
        <p14:creationId xmlns:p14="http://schemas.microsoft.com/office/powerpoint/2010/main" val="4276970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a:xfrm>
            <a:off x="521207" y="874643"/>
            <a:ext cx="11432253" cy="1338470"/>
          </a:xfrm>
        </p:spPr>
        <p:txBody>
          <a:bodyPr rtlCol="0">
            <a:normAutofit fontScale="90000"/>
          </a:bodyPr>
          <a:lstStyle/>
          <a:p>
            <a:pPr algn="ctr" rtl="0"/>
            <a:r>
              <a:rPr lang="pt-BR" sz="3200" b="1" dirty="0">
                <a:latin typeface="Segoe UI Light" panose="020B0502040204020203" pitchFamily="34" charset="0"/>
                <a:cs typeface="Segoe UI Light" panose="020B0502040204020203" pitchFamily="34" charset="0"/>
              </a:rPr>
              <a:t>RESUMO</a:t>
            </a:r>
            <a:br>
              <a:rPr lang="pt-BR" sz="3200" b="1" dirty="0">
                <a:latin typeface="Segoe UI Light" panose="020B0502040204020203" pitchFamily="34" charset="0"/>
                <a:cs typeface="Segoe UI Light" panose="020B0502040204020203" pitchFamily="34" charset="0"/>
              </a:rPr>
            </a:br>
            <a:br>
              <a:rPr lang="pt-BR" sz="3200" dirty="0">
                <a:latin typeface="Segoe UI Light" panose="020B0502040204020203" pitchFamily="34" charset="0"/>
                <a:cs typeface="Segoe UI Light" panose="020B0502040204020203" pitchFamily="34" charset="0"/>
              </a:rPr>
            </a:br>
            <a:r>
              <a:rPr lang="pt-BR" sz="3200" dirty="0">
                <a:latin typeface="Segoe UI Light" panose="020B0502040204020203" pitchFamily="34" charset="0"/>
                <a:cs typeface="Segoe UI Light" panose="020B0502040204020203" pitchFamily="34" charset="0"/>
              </a:rPr>
              <a:t>O que aprendemos?</a:t>
            </a:r>
          </a:p>
        </p:txBody>
      </p:sp>
      <p:sp>
        <p:nvSpPr>
          <p:cNvPr id="5" name="Espaço Reservado para Conteúdo 4"/>
          <p:cNvSpPr>
            <a:spLocks noGrp="1"/>
          </p:cNvSpPr>
          <p:nvPr>
            <p:ph sz="half" idx="4294967295"/>
          </p:nvPr>
        </p:nvSpPr>
        <p:spPr>
          <a:xfrm>
            <a:off x="541611" y="2746951"/>
            <a:ext cx="9442648" cy="3978275"/>
          </a:xfrm>
        </p:spPr>
        <p:txBody>
          <a:bodyPr rtlCol="0">
            <a:normAutofit/>
          </a:bodyPr>
          <a:lstStyle/>
          <a:p>
            <a:pPr marL="342900" indent="-342900" rtl="0">
              <a:lnSpc>
                <a:spcPct val="100000"/>
              </a:lnSpc>
              <a:spcAft>
                <a:spcPts val="0"/>
              </a:spcAft>
              <a:buFontTx/>
              <a:buChar char="-"/>
            </a:pPr>
            <a:r>
              <a:rPr lang="pt-BR" sz="1600" dirty="0">
                <a:solidFill>
                  <a:schemeClr val="tx1">
                    <a:lumMod val="75000"/>
                    <a:lumOff val="25000"/>
                  </a:schemeClr>
                </a:solidFill>
                <a:latin typeface="Segoe UI" panose="020B0502040204020203" pitchFamily="34" charset="0"/>
                <a:cs typeface="Segoe UI" panose="020B0502040204020203" pitchFamily="34" charset="0"/>
              </a:rPr>
              <a:t>Transformação digital gerando mais informações </a:t>
            </a:r>
          </a:p>
          <a:p>
            <a:pPr marL="342900" indent="-342900" rtl="0">
              <a:lnSpc>
                <a:spcPct val="100000"/>
              </a:lnSpc>
              <a:spcAft>
                <a:spcPts val="0"/>
              </a:spcAft>
              <a:buFontTx/>
              <a:buChar char="-"/>
            </a:pPr>
            <a:r>
              <a:rPr lang="pt-BR" sz="1600" dirty="0">
                <a:solidFill>
                  <a:schemeClr val="tx1">
                    <a:lumMod val="75000"/>
                    <a:lumOff val="25000"/>
                  </a:schemeClr>
                </a:solidFill>
                <a:latin typeface="Segoe UI" panose="020B0502040204020203" pitchFamily="34" charset="0"/>
                <a:cs typeface="Segoe UI" panose="020B0502040204020203" pitchFamily="34" charset="0"/>
              </a:rPr>
              <a:t>Nova trilha de carreira</a:t>
            </a:r>
          </a:p>
          <a:p>
            <a:pPr marL="342900" indent="-342900" rtl="0">
              <a:lnSpc>
                <a:spcPct val="100000"/>
              </a:lnSpc>
              <a:spcAft>
                <a:spcPts val="0"/>
              </a:spcAft>
              <a:buFontTx/>
              <a:buChar char="-"/>
            </a:pPr>
            <a:r>
              <a:rPr lang="pt-BR" sz="1600" dirty="0" err="1">
                <a:solidFill>
                  <a:schemeClr val="tx1">
                    <a:lumMod val="75000"/>
                    <a:lumOff val="25000"/>
                  </a:schemeClr>
                </a:solidFill>
                <a:latin typeface="Segoe UI" panose="020B0502040204020203" pitchFamily="34" charset="0"/>
                <a:cs typeface="Segoe UI" panose="020B0502040204020203" pitchFamily="34" charset="0"/>
              </a:rPr>
              <a:t>Lifelong</a:t>
            </a:r>
            <a:r>
              <a:rPr lang="pt-BR" sz="1600" dirty="0">
                <a:solidFill>
                  <a:schemeClr val="tx1">
                    <a:lumMod val="75000"/>
                    <a:lumOff val="25000"/>
                  </a:schemeClr>
                </a:solidFill>
                <a:latin typeface="Segoe UI" panose="020B0502040204020203" pitchFamily="34" charset="0"/>
                <a:cs typeface="Segoe UI" panose="020B0502040204020203" pitchFamily="34" charset="0"/>
              </a:rPr>
              <a:t> Learning</a:t>
            </a:r>
          </a:p>
          <a:p>
            <a:pPr marL="342900" indent="-342900" rtl="0">
              <a:lnSpc>
                <a:spcPct val="100000"/>
              </a:lnSpc>
              <a:spcAft>
                <a:spcPts val="0"/>
              </a:spcAft>
              <a:buFontTx/>
              <a:buChar char="-"/>
            </a:pPr>
            <a:r>
              <a:rPr lang="pt-BR" sz="1600" dirty="0">
                <a:solidFill>
                  <a:schemeClr val="tx1">
                    <a:lumMod val="75000"/>
                    <a:lumOff val="25000"/>
                  </a:schemeClr>
                </a:solidFill>
                <a:latin typeface="Segoe UI" panose="020B0502040204020203" pitchFamily="34" charset="0"/>
                <a:cs typeface="Segoe UI" panose="020B0502040204020203" pitchFamily="34" charset="0"/>
              </a:rPr>
              <a:t>O que me move a aprender</a:t>
            </a:r>
          </a:p>
          <a:p>
            <a:pPr marL="342900" indent="-342900" rtl="0">
              <a:lnSpc>
                <a:spcPct val="100000"/>
              </a:lnSpc>
              <a:spcAft>
                <a:spcPts val="0"/>
              </a:spcAft>
              <a:buFontTx/>
              <a:buChar char="-"/>
            </a:pPr>
            <a:r>
              <a:rPr lang="pt-BR" sz="1600" dirty="0">
                <a:solidFill>
                  <a:schemeClr val="tx1">
                    <a:lumMod val="75000"/>
                    <a:lumOff val="25000"/>
                  </a:schemeClr>
                </a:solidFill>
                <a:latin typeface="Segoe UI" panose="020B0502040204020203" pitchFamily="34" charset="0"/>
                <a:cs typeface="Segoe UI" panose="020B0502040204020203" pitchFamily="34" charset="0"/>
              </a:rPr>
              <a:t>Múltiplas carreiras e linhas de aprendizado</a:t>
            </a:r>
          </a:p>
          <a:p>
            <a:pPr marL="342900" indent="-342900" rtl="0">
              <a:lnSpc>
                <a:spcPct val="100000"/>
              </a:lnSpc>
              <a:spcAft>
                <a:spcPts val="0"/>
              </a:spcAft>
              <a:buFontTx/>
              <a:buChar char="-"/>
            </a:pPr>
            <a:r>
              <a:rPr lang="pt-BR" sz="1600" dirty="0">
                <a:solidFill>
                  <a:schemeClr val="tx1">
                    <a:lumMod val="75000"/>
                    <a:lumOff val="25000"/>
                  </a:schemeClr>
                </a:solidFill>
                <a:latin typeface="Segoe UI" panose="020B0502040204020203" pitchFamily="34" charset="0"/>
                <a:cs typeface="Segoe UI" panose="020B0502040204020203" pitchFamily="34" charset="0"/>
              </a:rPr>
              <a:t>Pessoas diferentes aprendem em tempos e formatos diferentes </a:t>
            </a:r>
          </a:p>
          <a:p>
            <a:pPr marL="342900" indent="-342900" rtl="0">
              <a:lnSpc>
                <a:spcPct val="100000"/>
              </a:lnSpc>
              <a:spcAft>
                <a:spcPts val="0"/>
              </a:spcAft>
              <a:buFontTx/>
              <a:buChar char="-"/>
            </a:pPr>
            <a:r>
              <a:rPr lang="pt-BR" sz="1600" dirty="0">
                <a:solidFill>
                  <a:schemeClr val="tx1">
                    <a:lumMod val="75000"/>
                    <a:lumOff val="25000"/>
                  </a:schemeClr>
                </a:solidFill>
                <a:latin typeface="Segoe UI" panose="020B0502040204020203" pitchFamily="34" charset="0"/>
                <a:cs typeface="Segoe UI" panose="020B0502040204020203" pitchFamily="34" charset="0"/>
              </a:rPr>
              <a:t>Teoria do Kolb</a:t>
            </a:r>
          </a:p>
          <a:p>
            <a:pPr marL="342900" indent="-342900" rtl="0">
              <a:lnSpc>
                <a:spcPct val="100000"/>
              </a:lnSpc>
              <a:spcAft>
                <a:spcPts val="0"/>
              </a:spcAft>
              <a:buFontTx/>
              <a:buChar char="-"/>
            </a:pPr>
            <a:r>
              <a:rPr lang="pt-BR" sz="1600" dirty="0">
                <a:solidFill>
                  <a:schemeClr val="tx1">
                    <a:lumMod val="75000"/>
                    <a:lumOff val="25000"/>
                  </a:schemeClr>
                </a:solidFill>
                <a:latin typeface="Segoe UI" panose="020B0502040204020203" pitchFamily="34" charset="0"/>
                <a:cs typeface="Segoe UI" panose="020B0502040204020203" pitchFamily="34" charset="0"/>
              </a:rPr>
              <a:t>Estilos de aprendizagem </a:t>
            </a:r>
          </a:p>
          <a:p>
            <a:pPr rtl="0">
              <a:lnSpc>
                <a:spcPts val="3600"/>
              </a:lnSpc>
              <a:spcAft>
                <a:spcPts val="0"/>
              </a:spcAft>
            </a:pPr>
            <a:endParaRPr lang="pt-BR" sz="1400" dirty="0">
              <a:solidFill>
                <a:schemeClr val="tx1">
                  <a:lumMod val="75000"/>
                  <a:lumOff val="25000"/>
                </a:schemeClr>
              </a:solidFill>
              <a:latin typeface="Segoe UI Light" panose="020B0502040204020203" pitchFamily="34" charset="0"/>
              <a:cs typeface="Segoe UI Light" panose="020B0502040204020203" pitchFamily="34" charset="0"/>
            </a:endParaRPr>
          </a:p>
          <a:p>
            <a:pPr marL="0" indent="0" rtl="0">
              <a:lnSpc>
                <a:spcPts val="3600"/>
              </a:lnSpc>
              <a:spcAft>
                <a:spcPts val="0"/>
              </a:spcAft>
              <a:buNone/>
            </a:pPr>
            <a:endParaRPr lang="pt-BR"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855619" y="2469279"/>
            <a:ext cx="10077423" cy="1137793"/>
          </a:xfrm>
        </p:spPr>
        <p:txBody>
          <a:bodyPr rtlCol="0">
            <a:normAutofit/>
          </a:bodyPr>
          <a:lstStyle/>
          <a:p>
            <a:pPr marL="0" indent="0" algn="ctr" rtl="0">
              <a:buNone/>
            </a:pPr>
            <a:r>
              <a:rPr lang="pt-BR" sz="2300" b="1" dirty="0">
                <a:solidFill>
                  <a:schemeClr val="bg1"/>
                </a:solidFill>
                <a:latin typeface="+mj-lt"/>
              </a:rPr>
              <a:t>02. TALENTO OU DISCIPLINA?</a:t>
            </a:r>
          </a:p>
        </p:txBody>
      </p:sp>
    </p:spTree>
    <p:extLst>
      <p:ext uri="{BB962C8B-B14F-4D97-AF65-F5344CB8AC3E}">
        <p14:creationId xmlns:p14="http://schemas.microsoft.com/office/powerpoint/2010/main" val="869951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7AB4E3-CE2C-3ADD-1FA1-9F99D641F0D2}"/>
              </a:ext>
            </a:extLst>
          </p:cNvPr>
          <p:cNvSpPr>
            <a:spLocks noGrp="1"/>
          </p:cNvSpPr>
          <p:nvPr>
            <p:ph type="title"/>
          </p:nvPr>
        </p:nvSpPr>
        <p:spPr/>
        <p:txBody>
          <a:bodyPr/>
          <a:lstStyle/>
          <a:p>
            <a:r>
              <a:rPr lang="pt-BR" dirty="0"/>
              <a:t>Zona de aprendizagem</a:t>
            </a:r>
          </a:p>
        </p:txBody>
      </p:sp>
      <p:pic>
        <p:nvPicPr>
          <p:cNvPr id="7" name="Imagem 6">
            <a:extLst>
              <a:ext uri="{FF2B5EF4-FFF2-40B4-BE49-F238E27FC236}">
                <a16:creationId xmlns:a16="http://schemas.microsoft.com/office/drawing/2014/main" id="{BDFE695B-387F-0D88-A136-273D387A04BF}"/>
              </a:ext>
            </a:extLst>
          </p:cNvPr>
          <p:cNvPicPr>
            <a:picLocks noChangeAspect="1"/>
          </p:cNvPicPr>
          <p:nvPr/>
        </p:nvPicPr>
        <p:blipFill>
          <a:blip r:embed="rId2"/>
          <a:stretch>
            <a:fillRect/>
          </a:stretch>
        </p:blipFill>
        <p:spPr>
          <a:xfrm>
            <a:off x="1855751" y="1810303"/>
            <a:ext cx="7981413" cy="4431471"/>
          </a:xfrm>
          <a:prstGeom prst="rect">
            <a:avLst/>
          </a:prstGeom>
        </p:spPr>
      </p:pic>
    </p:spTree>
    <p:extLst>
      <p:ext uri="{BB962C8B-B14F-4D97-AF65-F5344CB8AC3E}">
        <p14:creationId xmlns:p14="http://schemas.microsoft.com/office/powerpoint/2010/main" val="2747377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5248ED-2B1E-9DF5-C2EF-513177888730}"/>
              </a:ext>
            </a:extLst>
          </p:cNvPr>
          <p:cNvSpPr>
            <a:spLocks noGrp="1"/>
          </p:cNvSpPr>
          <p:nvPr>
            <p:ph type="title"/>
          </p:nvPr>
        </p:nvSpPr>
        <p:spPr/>
        <p:txBody>
          <a:bodyPr/>
          <a:lstStyle/>
          <a:p>
            <a:r>
              <a:rPr lang="pt-BR" dirty="0"/>
              <a:t>Zona de aprendizagem</a:t>
            </a:r>
          </a:p>
        </p:txBody>
      </p:sp>
      <p:pic>
        <p:nvPicPr>
          <p:cNvPr id="5" name="Imagem 4">
            <a:extLst>
              <a:ext uri="{FF2B5EF4-FFF2-40B4-BE49-F238E27FC236}">
                <a16:creationId xmlns:a16="http://schemas.microsoft.com/office/drawing/2014/main" id="{5EB6214B-32F8-CA70-3266-0A6476BE3C76}"/>
              </a:ext>
            </a:extLst>
          </p:cNvPr>
          <p:cNvPicPr>
            <a:picLocks noChangeAspect="1"/>
          </p:cNvPicPr>
          <p:nvPr/>
        </p:nvPicPr>
        <p:blipFill>
          <a:blip r:embed="rId2"/>
          <a:stretch>
            <a:fillRect/>
          </a:stretch>
        </p:blipFill>
        <p:spPr>
          <a:xfrm>
            <a:off x="494703" y="1901997"/>
            <a:ext cx="4806167" cy="4203145"/>
          </a:xfrm>
          <a:prstGeom prst="rect">
            <a:avLst/>
          </a:prstGeom>
        </p:spPr>
      </p:pic>
      <p:pic>
        <p:nvPicPr>
          <p:cNvPr id="7" name="Imagem 6">
            <a:extLst>
              <a:ext uri="{FF2B5EF4-FFF2-40B4-BE49-F238E27FC236}">
                <a16:creationId xmlns:a16="http://schemas.microsoft.com/office/drawing/2014/main" id="{99C52418-0AEF-64D7-6EE3-D878D84F925F}"/>
              </a:ext>
            </a:extLst>
          </p:cNvPr>
          <p:cNvPicPr>
            <a:picLocks noChangeAspect="1"/>
          </p:cNvPicPr>
          <p:nvPr/>
        </p:nvPicPr>
        <p:blipFill>
          <a:blip r:embed="rId3"/>
          <a:stretch>
            <a:fillRect/>
          </a:stretch>
        </p:blipFill>
        <p:spPr>
          <a:xfrm>
            <a:off x="5499651" y="1908083"/>
            <a:ext cx="6149009" cy="4204538"/>
          </a:xfrm>
          <a:prstGeom prst="rect">
            <a:avLst/>
          </a:prstGeom>
        </p:spPr>
      </p:pic>
    </p:spTree>
    <p:extLst>
      <p:ext uri="{BB962C8B-B14F-4D97-AF65-F5344CB8AC3E}">
        <p14:creationId xmlns:p14="http://schemas.microsoft.com/office/powerpoint/2010/main" val="3874203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852721-0F58-229D-3A20-27363350A501}"/>
              </a:ext>
            </a:extLst>
          </p:cNvPr>
          <p:cNvSpPr>
            <a:spLocks noGrp="1"/>
          </p:cNvSpPr>
          <p:nvPr>
            <p:ph type="title"/>
          </p:nvPr>
        </p:nvSpPr>
        <p:spPr/>
        <p:txBody>
          <a:bodyPr/>
          <a:lstStyle/>
          <a:p>
            <a:r>
              <a:rPr lang="pt-BR" dirty="0"/>
              <a:t>Zona de aprendizagem</a:t>
            </a:r>
          </a:p>
        </p:txBody>
      </p:sp>
      <p:sp>
        <p:nvSpPr>
          <p:cNvPr id="3" name="Espaço Reservado para Conteúdo 2">
            <a:extLst>
              <a:ext uri="{FF2B5EF4-FFF2-40B4-BE49-F238E27FC236}">
                <a16:creationId xmlns:a16="http://schemas.microsoft.com/office/drawing/2014/main" id="{5A25684B-4F12-FCAE-2D0F-9FA5D24A2709}"/>
              </a:ext>
            </a:extLst>
          </p:cNvPr>
          <p:cNvSpPr>
            <a:spLocks noGrp="1"/>
          </p:cNvSpPr>
          <p:nvPr>
            <p:ph sz="quarter" idx="10"/>
          </p:nvPr>
        </p:nvSpPr>
        <p:spPr>
          <a:xfrm>
            <a:off x="539495" y="1435608"/>
            <a:ext cx="10632087" cy="3977640"/>
          </a:xfrm>
        </p:spPr>
        <p:txBody>
          <a:bodyPr>
            <a:normAutofit/>
          </a:bodyPr>
          <a:lstStyle/>
          <a:p>
            <a:r>
              <a:rPr lang="pt-BR" sz="1600" b="1" dirty="0"/>
              <a:t>Aprendizagem não ocorre na zona de conforto.</a:t>
            </a:r>
          </a:p>
          <a:p>
            <a:r>
              <a:rPr lang="pt-BR" sz="1600" b="1" dirty="0"/>
              <a:t>Fique perto de gente melhor que você! Se desafie a ser mais, a ir além. </a:t>
            </a:r>
          </a:p>
          <a:p>
            <a:r>
              <a:rPr lang="pt-BR" sz="1600" b="1" dirty="0"/>
              <a:t>Encontre seu ponto de equilíbrio no Flow. </a:t>
            </a:r>
          </a:p>
          <a:p>
            <a:endParaRPr lang="pt-BR" sz="1600" dirty="0"/>
          </a:p>
          <a:p>
            <a:r>
              <a:rPr lang="pt-BR" sz="1600" dirty="0"/>
              <a:t>Como motivar na crise?</a:t>
            </a:r>
            <a:br>
              <a:rPr lang="pt-BR" sz="1600" dirty="0"/>
            </a:br>
            <a:r>
              <a:rPr lang="pt-BR" sz="1600" dirty="0">
                <a:hlinkClick r:id="rId2"/>
              </a:rPr>
              <a:t>https://pensadorh.wordpress.com/2016/04/18/como-motivar-na-crise/</a:t>
            </a:r>
            <a:endParaRPr lang="pt-BR" sz="1600" dirty="0"/>
          </a:p>
          <a:p>
            <a:endParaRPr lang="pt-BR" sz="1600" dirty="0"/>
          </a:p>
        </p:txBody>
      </p:sp>
    </p:spTree>
    <p:extLst>
      <p:ext uri="{BB962C8B-B14F-4D97-AF65-F5344CB8AC3E}">
        <p14:creationId xmlns:p14="http://schemas.microsoft.com/office/powerpoint/2010/main" val="3749589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D3DF66-7A0C-518D-D680-83F95EB97848}"/>
              </a:ext>
            </a:extLst>
          </p:cNvPr>
          <p:cNvSpPr>
            <a:spLocks noGrp="1"/>
          </p:cNvSpPr>
          <p:nvPr>
            <p:ph type="title"/>
          </p:nvPr>
        </p:nvSpPr>
        <p:spPr/>
        <p:txBody>
          <a:bodyPr/>
          <a:lstStyle/>
          <a:p>
            <a:r>
              <a:rPr lang="pt-BR" dirty="0"/>
              <a:t>Como passar para a zona de aprendizagem</a:t>
            </a:r>
          </a:p>
        </p:txBody>
      </p:sp>
      <p:sp>
        <p:nvSpPr>
          <p:cNvPr id="3" name="Espaço Reservado para Conteúdo 2">
            <a:extLst>
              <a:ext uri="{FF2B5EF4-FFF2-40B4-BE49-F238E27FC236}">
                <a16:creationId xmlns:a16="http://schemas.microsoft.com/office/drawing/2014/main" id="{A083CB2E-D507-687A-C216-532091426889}"/>
              </a:ext>
            </a:extLst>
          </p:cNvPr>
          <p:cNvSpPr>
            <a:spLocks noGrp="1"/>
          </p:cNvSpPr>
          <p:nvPr>
            <p:ph sz="quarter" idx="10"/>
          </p:nvPr>
        </p:nvSpPr>
        <p:spPr>
          <a:xfrm>
            <a:off x="539495" y="1435607"/>
            <a:ext cx="11082661" cy="4713401"/>
          </a:xfrm>
        </p:spPr>
        <p:txBody>
          <a:bodyPr>
            <a:normAutofit/>
          </a:bodyPr>
          <a:lstStyle/>
          <a:p>
            <a:r>
              <a:rPr lang="pt-BR" sz="1400" b="0" i="0" dirty="0">
                <a:effectLst/>
              </a:rPr>
              <a:t>Pense em uma situação de aprendizagem que você já viveu e que teve dificuldades em sair da zona de estresse. Como foi essa situação? O que o deixou preso na </a:t>
            </a:r>
            <a:r>
              <a:rPr lang="pt-BR" sz="1400" b="1" i="0" dirty="0">
                <a:effectLst/>
              </a:rPr>
              <a:t>zona de estresse</a:t>
            </a:r>
            <a:r>
              <a:rPr lang="pt-BR" sz="1400" b="0" i="0" dirty="0">
                <a:effectLst/>
              </a:rPr>
              <a:t>?</a:t>
            </a:r>
          </a:p>
          <a:p>
            <a:r>
              <a:rPr lang="pt-BR" sz="1400" b="0" i="0" dirty="0">
                <a:effectLst/>
              </a:rPr>
              <a:t>Agora liste 3 atitudes diferentes que você pode ter na próxima vez para não cometer os mesmos erros e passar rapidamente para a </a:t>
            </a:r>
            <a:r>
              <a:rPr lang="pt-BR" sz="1400" b="1" i="0" dirty="0">
                <a:effectLst/>
              </a:rPr>
              <a:t>zona de Aprendizagem</a:t>
            </a:r>
            <a:r>
              <a:rPr lang="pt-BR" sz="1400" b="0" i="0" dirty="0">
                <a:effectLst/>
              </a:rPr>
              <a:t>.</a:t>
            </a:r>
            <a:br>
              <a:rPr lang="pt-BR" sz="1400" b="0" i="0" dirty="0">
                <a:effectLst/>
              </a:rPr>
            </a:br>
            <a:br>
              <a:rPr lang="pt-BR" sz="1400" b="0" i="0" dirty="0">
                <a:effectLst/>
              </a:rPr>
            </a:br>
            <a:endParaRPr lang="pt-BR" sz="1400" b="0" i="0" dirty="0">
              <a:effectLst/>
            </a:endParaRPr>
          </a:p>
          <a:p>
            <a:pPr marL="342900" indent="-342900">
              <a:buAutoNum type="arabicParenR"/>
            </a:pPr>
            <a:r>
              <a:rPr lang="pt-BR" sz="1400" dirty="0"/>
              <a:t>Lembrar do propósito </a:t>
            </a:r>
          </a:p>
          <a:p>
            <a:pPr marL="342900" indent="-342900">
              <a:buAutoNum type="arabicParenR"/>
            </a:pPr>
            <a:r>
              <a:rPr lang="pt-BR" sz="1400" dirty="0"/>
              <a:t>Aproveitar o processo </a:t>
            </a:r>
          </a:p>
          <a:p>
            <a:pPr marL="342900" indent="-342900">
              <a:buAutoNum type="arabicParenR"/>
            </a:pPr>
            <a:r>
              <a:rPr lang="pt-BR" sz="1400" dirty="0"/>
              <a:t>Fortalecer a confiança</a:t>
            </a:r>
          </a:p>
          <a:p>
            <a:pPr marL="342900" indent="-342900">
              <a:buAutoNum type="arabicParenR"/>
            </a:pPr>
            <a:endParaRPr lang="pt-BR" sz="1400" dirty="0"/>
          </a:p>
          <a:p>
            <a:endParaRPr lang="pt-BR" sz="1400" dirty="0"/>
          </a:p>
        </p:txBody>
      </p:sp>
    </p:spTree>
    <p:extLst>
      <p:ext uri="{BB962C8B-B14F-4D97-AF65-F5344CB8AC3E}">
        <p14:creationId xmlns:p14="http://schemas.microsoft.com/office/powerpoint/2010/main" val="751266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855619" y="2469279"/>
            <a:ext cx="10077423" cy="1137793"/>
          </a:xfrm>
        </p:spPr>
        <p:txBody>
          <a:bodyPr rtlCol="0">
            <a:normAutofit/>
          </a:bodyPr>
          <a:lstStyle/>
          <a:p>
            <a:pPr marL="0" indent="0" algn="ctr" rtl="0">
              <a:buNone/>
            </a:pPr>
            <a:r>
              <a:rPr lang="pt-BR" sz="2300" b="1" dirty="0">
                <a:solidFill>
                  <a:schemeClr val="bg1"/>
                </a:solidFill>
                <a:latin typeface="+mj-lt"/>
              </a:rPr>
              <a:t>01. APRENDIZAGEM COMO ESTILO DE VIDA </a:t>
            </a:r>
          </a:p>
        </p:txBody>
      </p:sp>
    </p:spTree>
    <p:extLst>
      <p:ext uri="{BB962C8B-B14F-4D97-AF65-F5344CB8AC3E}">
        <p14:creationId xmlns:p14="http://schemas.microsoft.com/office/powerpoint/2010/main" val="3143061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B96EB0-5282-4B88-40E2-E0CC1D2A0629}"/>
              </a:ext>
            </a:extLst>
          </p:cNvPr>
          <p:cNvSpPr>
            <a:spLocks noGrp="1"/>
          </p:cNvSpPr>
          <p:nvPr>
            <p:ph type="title"/>
          </p:nvPr>
        </p:nvSpPr>
        <p:spPr/>
        <p:txBody>
          <a:bodyPr/>
          <a:lstStyle/>
          <a:p>
            <a:r>
              <a:rPr lang="pt-BR" dirty="0"/>
              <a:t>Disciplina</a:t>
            </a:r>
          </a:p>
        </p:txBody>
      </p:sp>
      <p:sp>
        <p:nvSpPr>
          <p:cNvPr id="3" name="Espaço Reservado para Conteúdo 2">
            <a:extLst>
              <a:ext uri="{FF2B5EF4-FFF2-40B4-BE49-F238E27FC236}">
                <a16:creationId xmlns:a16="http://schemas.microsoft.com/office/drawing/2014/main" id="{A88CA23A-7896-2EC9-E2D0-601120455B4D}"/>
              </a:ext>
            </a:extLst>
          </p:cNvPr>
          <p:cNvSpPr>
            <a:spLocks noGrp="1"/>
          </p:cNvSpPr>
          <p:nvPr>
            <p:ph sz="quarter" idx="10"/>
          </p:nvPr>
        </p:nvSpPr>
        <p:spPr/>
        <p:txBody>
          <a:bodyPr>
            <a:normAutofit/>
          </a:bodyPr>
          <a:lstStyle/>
          <a:p>
            <a:pPr marL="285750" indent="-285750">
              <a:buFont typeface="Wingdings" panose="05000000000000000000" pitchFamily="2" charset="2"/>
              <a:buChar char="q"/>
            </a:pPr>
            <a:r>
              <a:rPr lang="pt-BR" sz="1400" b="1" dirty="0">
                <a:solidFill>
                  <a:srgbClr val="D24726"/>
                </a:solidFill>
                <a:latin typeface="Segoe UI" panose="020B0502040204020203" pitchFamily="34" charset="0"/>
                <a:cs typeface="Segoe UI" panose="020B0502040204020203" pitchFamily="34" charset="0"/>
              </a:rPr>
              <a:t>Direção</a:t>
            </a:r>
            <a:r>
              <a:rPr lang="pt-BR" sz="1400" dirty="0">
                <a:latin typeface="Segoe UI "/>
              </a:rPr>
              <a:t> é mais importante que velocidade </a:t>
            </a:r>
          </a:p>
          <a:p>
            <a:pPr marL="285750" indent="-285750">
              <a:buFont typeface="Wingdings" panose="05000000000000000000" pitchFamily="2" charset="2"/>
              <a:buChar char="q"/>
            </a:pPr>
            <a:r>
              <a:rPr lang="pt-BR" sz="1400" dirty="0">
                <a:latin typeface="Segoe UI "/>
              </a:rPr>
              <a:t>A </a:t>
            </a:r>
            <a:r>
              <a:rPr lang="pt-BR" sz="1400" b="1" dirty="0">
                <a:solidFill>
                  <a:srgbClr val="D24726"/>
                </a:solidFill>
                <a:latin typeface="Segoe UI" panose="020B0502040204020203" pitchFamily="34" charset="0"/>
                <a:cs typeface="Segoe UI" panose="020B0502040204020203" pitchFamily="34" charset="0"/>
              </a:rPr>
              <a:t>constância</a:t>
            </a:r>
            <a:r>
              <a:rPr lang="pt-BR" sz="1400" dirty="0">
                <a:latin typeface="Segoe UI "/>
              </a:rPr>
              <a:t> potencializa resultados </a:t>
            </a:r>
          </a:p>
          <a:p>
            <a:pPr marL="285750" indent="-285750">
              <a:buFont typeface="Wingdings" panose="05000000000000000000" pitchFamily="2" charset="2"/>
              <a:buChar char="q"/>
            </a:pPr>
            <a:r>
              <a:rPr lang="pt-BR" sz="1400" b="1" dirty="0">
                <a:solidFill>
                  <a:srgbClr val="D24726"/>
                </a:solidFill>
                <a:latin typeface="Segoe UI" panose="020B0502040204020203" pitchFamily="34" charset="0"/>
                <a:cs typeface="Segoe UI" panose="020B0502040204020203" pitchFamily="34" charset="0"/>
              </a:rPr>
              <a:t>Consistência</a:t>
            </a:r>
            <a:r>
              <a:rPr lang="pt-BR" sz="1400" dirty="0">
                <a:latin typeface="Segoe UI "/>
              </a:rPr>
              <a:t> </a:t>
            </a:r>
          </a:p>
          <a:p>
            <a:pPr marL="285750" indent="-285750">
              <a:buFont typeface="Wingdings" panose="05000000000000000000" pitchFamily="2" charset="2"/>
              <a:buChar char="q"/>
            </a:pPr>
            <a:r>
              <a:rPr lang="pt-BR" sz="1400" dirty="0">
                <a:latin typeface="Segoe UI "/>
              </a:rPr>
              <a:t>Disciplina é questão de </a:t>
            </a:r>
            <a:r>
              <a:rPr lang="pt-BR" sz="1400" b="1" dirty="0">
                <a:solidFill>
                  <a:srgbClr val="D24726"/>
                </a:solidFill>
                <a:latin typeface="Segoe UI" panose="020B0502040204020203" pitchFamily="34" charset="0"/>
                <a:cs typeface="Segoe UI" panose="020B0502040204020203" pitchFamily="34" charset="0"/>
              </a:rPr>
              <a:t>hábito</a:t>
            </a:r>
            <a:endParaRPr lang="pt-BR" sz="1400" dirty="0">
              <a:latin typeface="Segoe UI "/>
            </a:endParaRPr>
          </a:p>
          <a:p>
            <a:pPr marL="285750" indent="-285750">
              <a:buFontTx/>
              <a:buChar char="-"/>
            </a:pPr>
            <a:endParaRPr lang="pt-BR" sz="1400" dirty="0">
              <a:latin typeface="Segoe UI "/>
            </a:endParaRPr>
          </a:p>
        </p:txBody>
      </p:sp>
      <p:sp>
        <p:nvSpPr>
          <p:cNvPr id="4" name="Espaço Reservado para Conteúdo 2">
            <a:extLst>
              <a:ext uri="{FF2B5EF4-FFF2-40B4-BE49-F238E27FC236}">
                <a16:creationId xmlns:a16="http://schemas.microsoft.com/office/drawing/2014/main" id="{25D65E34-DB99-A9D2-9C07-5336510CC9B2}"/>
              </a:ext>
            </a:extLst>
          </p:cNvPr>
          <p:cNvSpPr txBox="1">
            <a:spLocks/>
          </p:cNvSpPr>
          <p:nvPr/>
        </p:nvSpPr>
        <p:spPr>
          <a:xfrm>
            <a:off x="5542196" y="1428984"/>
            <a:ext cx="5708900"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sz="1400" b="1" dirty="0">
                <a:solidFill>
                  <a:srgbClr val="D24726"/>
                </a:solidFill>
                <a:latin typeface="Segoe UI" panose="020B0502040204020203" pitchFamily="34" charset="0"/>
                <a:cs typeface="Segoe UI" panose="020B0502040204020203" pitchFamily="34" charset="0"/>
              </a:rPr>
              <a:t>      HÁBITOS:</a:t>
            </a:r>
          </a:p>
          <a:p>
            <a:pPr marL="285750" indent="-285750">
              <a:buFont typeface="Wingdings" panose="05000000000000000000" pitchFamily="2" charset="2"/>
              <a:buChar char="q"/>
            </a:pPr>
            <a:r>
              <a:rPr lang="pt-BR" sz="1400" b="1" dirty="0">
                <a:solidFill>
                  <a:srgbClr val="D24726"/>
                </a:solidFill>
                <a:latin typeface="Segoe UI" panose="020B0502040204020203" pitchFamily="34" charset="0"/>
                <a:cs typeface="Segoe UI" panose="020B0502040204020203" pitchFamily="34" charset="0"/>
              </a:rPr>
              <a:t>A disposição: </a:t>
            </a:r>
            <a:r>
              <a:rPr lang="pt-BR" sz="1400" dirty="0">
                <a:latin typeface="Segoe UI "/>
              </a:rPr>
              <a:t>Momento que desencadeia a ação, o gatilho </a:t>
            </a:r>
            <a:r>
              <a:rPr lang="pt-BR" sz="1400" b="1" dirty="0">
                <a:solidFill>
                  <a:srgbClr val="D24726"/>
                </a:solidFill>
                <a:latin typeface="Segoe UI" panose="020B0502040204020203" pitchFamily="34" charset="0"/>
                <a:cs typeface="Segoe UI" panose="020B0502040204020203" pitchFamily="34" charset="0"/>
              </a:rPr>
              <a:t> </a:t>
            </a:r>
          </a:p>
          <a:p>
            <a:pPr marL="285750" indent="-285750">
              <a:buFont typeface="Wingdings" panose="05000000000000000000" pitchFamily="2" charset="2"/>
              <a:buChar char="q"/>
            </a:pPr>
            <a:r>
              <a:rPr lang="pt-BR" sz="1400" b="1" dirty="0">
                <a:solidFill>
                  <a:srgbClr val="D24726"/>
                </a:solidFill>
                <a:latin typeface="Segoe UI" panose="020B0502040204020203" pitchFamily="34" charset="0"/>
                <a:cs typeface="Segoe UI" panose="020B0502040204020203" pitchFamily="34" charset="0"/>
              </a:rPr>
              <a:t>A rotina: </a:t>
            </a:r>
            <a:r>
              <a:rPr lang="pt-BR" sz="1400" dirty="0">
                <a:latin typeface="Segoe UI "/>
              </a:rPr>
              <a:t>A ação sendo repetida </a:t>
            </a:r>
            <a:endParaRPr lang="pt-BR" sz="1400" b="1" dirty="0">
              <a:solidFill>
                <a:srgbClr val="D24726"/>
              </a:solidFill>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pt-BR" sz="1400" b="1" dirty="0">
                <a:solidFill>
                  <a:srgbClr val="D24726"/>
                </a:solidFill>
                <a:latin typeface="Segoe UI" panose="020B0502040204020203" pitchFamily="34" charset="0"/>
                <a:cs typeface="Segoe UI" panose="020B0502040204020203" pitchFamily="34" charset="0"/>
              </a:rPr>
              <a:t>A recompensa: </a:t>
            </a:r>
            <a:r>
              <a:rPr lang="pt-BR" sz="1400" dirty="0">
                <a:latin typeface="Segoe UI "/>
              </a:rPr>
              <a:t>Resultado positivo no fim que motiva a continuar</a:t>
            </a:r>
          </a:p>
          <a:p>
            <a:pPr marL="285750" indent="-285750">
              <a:buFontTx/>
              <a:buChar char="-"/>
            </a:pPr>
            <a:endParaRPr lang="pt-BR" sz="1400" dirty="0">
              <a:latin typeface="Segoe UI "/>
            </a:endParaRPr>
          </a:p>
        </p:txBody>
      </p:sp>
      <p:pic>
        <p:nvPicPr>
          <p:cNvPr id="6" name="Imagem 5">
            <a:extLst>
              <a:ext uri="{FF2B5EF4-FFF2-40B4-BE49-F238E27FC236}">
                <a16:creationId xmlns:a16="http://schemas.microsoft.com/office/drawing/2014/main" id="{F6D054A1-F2FE-C9F8-9C6A-45781BF7C9BB}"/>
              </a:ext>
            </a:extLst>
          </p:cNvPr>
          <p:cNvPicPr>
            <a:picLocks noChangeAspect="1"/>
          </p:cNvPicPr>
          <p:nvPr/>
        </p:nvPicPr>
        <p:blipFill>
          <a:blip r:embed="rId2">
            <a:duotone>
              <a:schemeClr val="accent2">
                <a:shade val="45000"/>
                <a:satMod val="135000"/>
              </a:schemeClr>
              <a:prstClr val="white"/>
            </a:duotone>
          </a:blip>
          <a:stretch>
            <a:fillRect/>
          </a:stretch>
        </p:blipFill>
        <p:spPr>
          <a:xfrm>
            <a:off x="10816423" y="1918509"/>
            <a:ext cx="434673" cy="506639"/>
          </a:xfrm>
          <a:prstGeom prst="rect">
            <a:avLst/>
          </a:prstGeom>
        </p:spPr>
      </p:pic>
      <p:pic>
        <p:nvPicPr>
          <p:cNvPr id="8" name="Imagem 7">
            <a:extLst>
              <a:ext uri="{FF2B5EF4-FFF2-40B4-BE49-F238E27FC236}">
                <a16:creationId xmlns:a16="http://schemas.microsoft.com/office/drawing/2014/main" id="{1CF0F79A-9447-4283-1109-10F7DF4AB53F}"/>
              </a:ext>
            </a:extLst>
          </p:cNvPr>
          <p:cNvPicPr>
            <a:picLocks noChangeAspect="1"/>
          </p:cNvPicPr>
          <p:nvPr/>
        </p:nvPicPr>
        <p:blipFill>
          <a:blip r:embed="rId3">
            <a:duotone>
              <a:prstClr val="black"/>
              <a:schemeClr val="accent2">
                <a:tint val="45000"/>
                <a:satMod val="400000"/>
              </a:schemeClr>
            </a:duotone>
          </a:blip>
          <a:stretch>
            <a:fillRect/>
          </a:stretch>
        </p:blipFill>
        <p:spPr>
          <a:xfrm>
            <a:off x="8655043" y="2517913"/>
            <a:ext cx="700991" cy="533867"/>
          </a:xfrm>
          <a:prstGeom prst="rect">
            <a:avLst/>
          </a:prstGeom>
        </p:spPr>
      </p:pic>
      <p:pic>
        <p:nvPicPr>
          <p:cNvPr id="10" name="Imagem 9">
            <a:extLst>
              <a:ext uri="{FF2B5EF4-FFF2-40B4-BE49-F238E27FC236}">
                <a16:creationId xmlns:a16="http://schemas.microsoft.com/office/drawing/2014/main" id="{CC7DFFDB-D87C-B5A2-60FE-245FD951F6B6}"/>
              </a:ext>
            </a:extLst>
          </p:cNvPr>
          <p:cNvPicPr>
            <a:picLocks noChangeAspect="1"/>
          </p:cNvPicPr>
          <p:nvPr/>
        </p:nvPicPr>
        <p:blipFill>
          <a:blip r:embed="rId4"/>
          <a:stretch>
            <a:fillRect/>
          </a:stretch>
        </p:blipFill>
        <p:spPr>
          <a:xfrm flipH="1">
            <a:off x="11251096" y="3104388"/>
            <a:ext cx="477480" cy="506639"/>
          </a:xfrm>
          <a:prstGeom prst="rect">
            <a:avLst/>
          </a:prstGeom>
        </p:spPr>
      </p:pic>
    </p:spTree>
    <p:extLst>
      <p:ext uri="{BB962C8B-B14F-4D97-AF65-F5344CB8AC3E}">
        <p14:creationId xmlns:p14="http://schemas.microsoft.com/office/powerpoint/2010/main" val="2546225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A2E43C-E9F4-4AAA-39FD-E4CBF8F942D1}"/>
              </a:ext>
            </a:extLst>
          </p:cNvPr>
          <p:cNvSpPr>
            <a:spLocks noGrp="1"/>
          </p:cNvSpPr>
          <p:nvPr>
            <p:ph type="title"/>
          </p:nvPr>
        </p:nvSpPr>
        <p:spPr/>
        <p:txBody>
          <a:bodyPr/>
          <a:lstStyle/>
          <a:p>
            <a:r>
              <a:rPr lang="pt-BR" dirty="0"/>
              <a:t>Disciplina </a:t>
            </a:r>
          </a:p>
        </p:txBody>
      </p:sp>
      <p:sp>
        <p:nvSpPr>
          <p:cNvPr id="3" name="Espaço Reservado para Conteúdo 2">
            <a:extLst>
              <a:ext uri="{FF2B5EF4-FFF2-40B4-BE49-F238E27FC236}">
                <a16:creationId xmlns:a16="http://schemas.microsoft.com/office/drawing/2014/main" id="{F5C8BB3C-87DA-E393-0C7B-E5DE94F07645}"/>
              </a:ext>
            </a:extLst>
          </p:cNvPr>
          <p:cNvSpPr>
            <a:spLocks noGrp="1"/>
          </p:cNvSpPr>
          <p:nvPr>
            <p:ph sz="quarter" idx="10"/>
          </p:nvPr>
        </p:nvSpPr>
        <p:spPr>
          <a:xfrm>
            <a:off x="795130" y="1766912"/>
            <a:ext cx="10601740" cy="4643032"/>
          </a:xfrm>
        </p:spPr>
        <p:txBody>
          <a:bodyPr>
            <a:normAutofit/>
          </a:bodyPr>
          <a:lstStyle/>
          <a:p>
            <a:pPr algn="ctr"/>
            <a:r>
              <a:rPr lang="pt-BR" sz="3200" dirty="0" err="1">
                <a:latin typeface="Segoe UI "/>
              </a:rPr>
              <a:t>Lifelong</a:t>
            </a:r>
            <a:r>
              <a:rPr lang="pt-BR" sz="3200" dirty="0">
                <a:latin typeface="Segoe UI "/>
              </a:rPr>
              <a:t> Learning </a:t>
            </a:r>
          </a:p>
          <a:p>
            <a:pPr algn="ctr"/>
            <a:r>
              <a:rPr lang="pt-BR" sz="3200" dirty="0">
                <a:latin typeface="Segoe UI "/>
              </a:rPr>
              <a:t>Autoconhecimento e Propósito </a:t>
            </a:r>
          </a:p>
          <a:p>
            <a:pPr algn="ctr"/>
            <a:r>
              <a:rPr lang="pt-BR" sz="3200" dirty="0">
                <a:latin typeface="Segoe UI "/>
              </a:rPr>
              <a:t>Estilo individual de aprendizagem </a:t>
            </a:r>
          </a:p>
          <a:p>
            <a:pPr algn="ctr"/>
            <a:r>
              <a:rPr lang="pt-BR" sz="3200" dirty="0">
                <a:latin typeface="Segoe UI "/>
              </a:rPr>
              <a:t>Zona de Aprendizagem e Disciplina</a:t>
            </a:r>
          </a:p>
        </p:txBody>
      </p:sp>
    </p:spTree>
    <p:extLst>
      <p:ext uri="{BB962C8B-B14F-4D97-AF65-F5344CB8AC3E}">
        <p14:creationId xmlns:p14="http://schemas.microsoft.com/office/powerpoint/2010/main" val="1403647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09B4A3-063A-6AE9-15C4-4B924446A055}"/>
              </a:ext>
            </a:extLst>
          </p:cNvPr>
          <p:cNvSpPr>
            <a:spLocks noGrp="1"/>
          </p:cNvSpPr>
          <p:nvPr>
            <p:ph type="title"/>
          </p:nvPr>
        </p:nvSpPr>
        <p:spPr/>
        <p:txBody>
          <a:bodyPr/>
          <a:lstStyle/>
          <a:p>
            <a:r>
              <a:rPr lang="pt-BR" dirty="0"/>
              <a:t>Quantos dias para se criar um hábito? </a:t>
            </a:r>
          </a:p>
        </p:txBody>
      </p:sp>
      <p:sp>
        <p:nvSpPr>
          <p:cNvPr id="3" name="Espaço Reservado para Conteúdo 2">
            <a:extLst>
              <a:ext uri="{FF2B5EF4-FFF2-40B4-BE49-F238E27FC236}">
                <a16:creationId xmlns:a16="http://schemas.microsoft.com/office/drawing/2014/main" id="{F7774ED8-8214-8937-B87E-3C8BC1F8411A}"/>
              </a:ext>
            </a:extLst>
          </p:cNvPr>
          <p:cNvSpPr>
            <a:spLocks noGrp="1"/>
          </p:cNvSpPr>
          <p:nvPr>
            <p:ph sz="quarter" idx="10"/>
          </p:nvPr>
        </p:nvSpPr>
        <p:spPr/>
        <p:txBody>
          <a:bodyPr/>
          <a:lstStyle/>
          <a:p>
            <a:pPr marL="228600" indent="-228600">
              <a:buAutoNum type="alphaLcParenR"/>
            </a:pPr>
            <a:r>
              <a:rPr lang="pt-BR" dirty="0"/>
              <a:t>45 dias</a:t>
            </a:r>
          </a:p>
          <a:p>
            <a:pPr marL="228600" indent="-228600">
              <a:buAutoNum type="alphaLcParenR"/>
            </a:pPr>
            <a:r>
              <a:rPr lang="pt-BR" dirty="0"/>
              <a:t>66 dias </a:t>
            </a:r>
          </a:p>
          <a:p>
            <a:pPr marL="228600" indent="-228600">
              <a:buAutoNum type="alphaLcParenR"/>
            </a:pPr>
            <a:r>
              <a:rPr lang="pt-BR" dirty="0"/>
              <a:t>21 dias</a:t>
            </a:r>
          </a:p>
          <a:p>
            <a:pPr marL="228600" indent="-228600">
              <a:buAutoNum type="alphaLcParenR"/>
            </a:pPr>
            <a:r>
              <a:rPr lang="pt-BR" b="1" dirty="0">
                <a:solidFill>
                  <a:schemeClr val="accent2"/>
                </a:solidFill>
              </a:rPr>
              <a:t>Não há um número exato</a:t>
            </a:r>
          </a:p>
          <a:p>
            <a:r>
              <a:rPr lang="pt-BR" b="0" i="0" dirty="0">
                <a:effectLst/>
                <a:latin typeface="Segoe UI" panose="020B0502040204020203" pitchFamily="34" charset="0"/>
                <a:cs typeface="Segoe UI" panose="020B0502040204020203" pitchFamily="34" charset="0"/>
              </a:rPr>
              <a:t>Exato! Apesar de haver estudos, só você e sua experiência podem dizer quanto tempo você levaria para criar um hábito</a:t>
            </a:r>
            <a:r>
              <a:rPr lang="pt-BR" b="0" i="0" dirty="0">
                <a:solidFill>
                  <a:srgbClr val="767E85"/>
                </a:solidFill>
                <a:effectLst/>
                <a:latin typeface="Source Serif Pro" panose="02040603050405020204" pitchFamily="18" charset="0"/>
              </a:rPr>
              <a:t>.</a:t>
            </a:r>
            <a:endParaRPr lang="pt-BR" dirty="0">
              <a:solidFill>
                <a:schemeClr val="accent2"/>
              </a:solidFill>
            </a:endParaRPr>
          </a:p>
        </p:txBody>
      </p:sp>
    </p:spTree>
    <p:extLst>
      <p:ext uri="{BB962C8B-B14F-4D97-AF65-F5344CB8AC3E}">
        <p14:creationId xmlns:p14="http://schemas.microsoft.com/office/powerpoint/2010/main" val="2463287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812B3D-B81F-91EE-3A7A-383B85A9B991}"/>
              </a:ext>
            </a:extLst>
          </p:cNvPr>
          <p:cNvSpPr>
            <a:spLocks noGrp="1"/>
          </p:cNvSpPr>
          <p:nvPr>
            <p:ph type="title"/>
          </p:nvPr>
        </p:nvSpPr>
        <p:spPr/>
        <p:txBody>
          <a:bodyPr/>
          <a:lstStyle/>
          <a:p>
            <a:r>
              <a:rPr lang="pt-BR" dirty="0"/>
              <a:t>Elimine as barreiras</a:t>
            </a:r>
          </a:p>
        </p:txBody>
      </p:sp>
      <p:sp>
        <p:nvSpPr>
          <p:cNvPr id="3" name="Espaço Reservado para Conteúdo 2">
            <a:extLst>
              <a:ext uri="{FF2B5EF4-FFF2-40B4-BE49-F238E27FC236}">
                <a16:creationId xmlns:a16="http://schemas.microsoft.com/office/drawing/2014/main" id="{635FA116-D518-1AC1-7914-4694806C6A12}"/>
              </a:ext>
            </a:extLst>
          </p:cNvPr>
          <p:cNvSpPr>
            <a:spLocks noGrp="1"/>
          </p:cNvSpPr>
          <p:nvPr>
            <p:ph sz="quarter" idx="10"/>
          </p:nvPr>
        </p:nvSpPr>
        <p:spPr>
          <a:xfrm>
            <a:off x="539494" y="1435607"/>
            <a:ext cx="4801131" cy="6502445"/>
          </a:xfrm>
        </p:spPr>
        <p:txBody>
          <a:bodyPr>
            <a:normAutofit/>
          </a:bodyPr>
          <a:lstStyle/>
          <a:p>
            <a:r>
              <a:rPr lang="pt-BR" dirty="0"/>
              <a:t>Remova as barreiras físicas e emocionais: </a:t>
            </a:r>
            <a:br>
              <a:rPr lang="pt-BR" dirty="0"/>
            </a:br>
            <a:r>
              <a:rPr lang="pt-BR" dirty="0"/>
              <a:t>Falta de tempo ou será de priorização? </a:t>
            </a:r>
          </a:p>
          <a:p>
            <a:pPr marL="171450" indent="-171450">
              <a:buFontTx/>
              <a:buChar char="-"/>
            </a:pPr>
            <a:r>
              <a:rPr lang="pt-BR" sz="1200" b="1" dirty="0">
                <a:solidFill>
                  <a:srgbClr val="D24726"/>
                </a:solidFill>
                <a:latin typeface="Segoe UI" panose="020B0502040204020203" pitchFamily="34" charset="0"/>
                <a:cs typeface="Segoe UI" panose="020B0502040204020203" pitchFamily="34" charset="0"/>
              </a:rPr>
              <a:t>Distrações na internet</a:t>
            </a:r>
          </a:p>
          <a:p>
            <a:pPr marL="171450" indent="-171450">
              <a:buFontTx/>
              <a:buChar char="-"/>
            </a:pPr>
            <a:r>
              <a:rPr lang="pt-BR" b="1" dirty="0">
                <a:solidFill>
                  <a:srgbClr val="D24726"/>
                </a:solidFill>
                <a:latin typeface="Segoe UI" panose="020B0502040204020203" pitchFamily="34" charset="0"/>
                <a:cs typeface="Segoe UI" panose="020B0502040204020203" pitchFamily="34" charset="0"/>
              </a:rPr>
              <a:t>Pensar nas outras tarefas a serem feitas</a:t>
            </a:r>
          </a:p>
          <a:p>
            <a:pPr marL="171450" indent="-171450">
              <a:buFontTx/>
              <a:buChar char="-"/>
            </a:pPr>
            <a:r>
              <a:rPr lang="pt-BR" sz="1200" b="1" dirty="0">
                <a:solidFill>
                  <a:srgbClr val="D24726"/>
                </a:solidFill>
                <a:latin typeface="Segoe UI" panose="020B0502040204020203" pitchFamily="34" charset="0"/>
                <a:cs typeface="Segoe UI" panose="020B0502040204020203" pitchFamily="34" charset="0"/>
              </a:rPr>
              <a:t>Não organizar antes de iniciar </a:t>
            </a:r>
          </a:p>
          <a:p>
            <a:pPr marL="171450" indent="-171450">
              <a:buFontTx/>
              <a:buChar char="-"/>
            </a:pPr>
            <a:r>
              <a:rPr lang="pt-BR" sz="1200" b="1" dirty="0">
                <a:solidFill>
                  <a:srgbClr val="D24726"/>
                </a:solidFill>
                <a:latin typeface="Segoe UI" panose="020B0502040204020203" pitchFamily="34" charset="0"/>
                <a:cs typeface="Segoe UI" panose="020B0502040204020203" pitchFamily="34" charset="0"/>
              </a:rPr>
              <a:t>Pessoas que te ligam ou vão até você</a:t>
            </a:r>
          </a:p>
          <a:p>
            <a:pPr marL="171450" indent="-171450">
              <a:buFontTx/>
              <a:buChar char="-"/>
            </a:pPr>
            <a:r>
              <a:rPr lang="pt-BR" b="1" dirty="0">
                <a:solidFill>
                  <a:srgbClr val="D24726"/>
                </a:solidFill>
                <a:latin typeface="Segoe UI" panose="020B0502040204020203" pitchFamily="34" charset="0"/>
                <a:cs typeface="Segoe UI" panose="020B0502040204020203" pitchFamily="34" charset="0"/>
              </a:rPr>
              <a:t>Achar que não posso crescer, medo de mudança</a:t>
            </a:r>
          </a:p>
          <a:p>
            <a:pPr marL="171450" indent="-171450">
              <a:buFontTx/>
              <a:buChar char="-"/>
            </a:pPr>
            <a:r>
              <a:rPr lang="pt-BR" sz="1200" b="1" dirty="0">
                <a:solidFill>
                  <a:srgbClr val="D24726"/>
                </a:solidFill>
                <a:latin typeface="Segoe UI" panose="020B0502040204020203" pitchFamily="34" charset="0"/>
                <a:cs typeface="Segoe UI" panose="020B0502040204020203" pitchFamily="34" charset="0"/>
              </a:rPr>
              <a:t>Ansiedade </a:t>
            </a:r>
          </a:p>
          <a:p>
            <a:pPr marL="171450" indent="-171450">
              <a:buFontTx/>
              <a:buChar char="-"/>
            </a:pPr>
            <a:r>
              <a:rPr lang="pt-BR" sz="1200" b="1" dirty="0">
                <a:solidFill>
                  <a:srgbClr val="D24726"/>
                </a:solidFill>
                <a:latin typeface="Segoe UI" panose="020B0502040204020203" pitchFamily="34" charset="0"/>
                <a:cs typeface="Segoe UI" panose="020B0502040204020203" pitchFamily="34" charset="0"/>
              </a:rPr>
              <a:t>Falta de celebração</a:t>
            </a:r>
          </a:p>
          <a:p>
            <a:pPr marL="171450" indent="-171450">
              <a:buFontTx/>
              <a:buChar char="-"/>
            </a:pPr>
            <a:endParaRPr lang="pt-BR" sz="1200" b="1" dirty="0">
              <a:solidFill>
                <a:srgbClr val="D24726"/>
              </a:solidFill>
              <a:latin typeface="Segoe UI" panose="020B0502040204020203" pitchFamily="34" charset="0"/>
              <a:cs typeface="Segoe UI" panose="020B0502040204020203" pitchFamily="34" charset="0"/>
            </a:endParaRPr>
          </a:p>
          <a:p>
            <a:r>
              <a:rPr lang="pt-BR" sz="1200" dirty="0">
                <a:latin typeface="Segoe UI "/>
              </a:rPr>
              <a:t> </a:t>
            </a:r>
            <a:endParaRPr lang="pt-BR" dirty="0"/>
          </a:p>
          <a:p>
            <a:endParaRPr lang="pt-BR" dirty="0"/>
          </a:p>
          <a:p>
            <a:pPr marL="171450" indent="-171450">
              <a:buFontTx/>
              <a:buChar char="-"/>
            </a:pPr>
            <a:endParaRPr lang="pt-BR" dirty="0"/>
          </a:p>
        </p:txBody>
      </p:sp>
    </p:spTree>
    <p:extLst>
      <p:ext uri="{BB962C8B-B14F-4D97-AF65-F5344CB8AC3E}">
        <p14:creationId xmlns:p14="http://schemas.microsoft.com/office/powerpoint/2010/main" val="3987265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812B3D-B81F-91EE-3A7A-383B85A9B991}"/>
              </a:ext>
            </a:extLst>
          </p:cNvPr>
          <p:cNvSpPr>
            <a:spLocks noGrp="1"/>
          </p:cNvSpPr>
          <p:nvPr>
            <p:ph type="title"/>
          </p:nvPr>
        </p:nvSpPr>
        <p:spPr/>
        <p:txBody>
          <a:bodyPr/>
          <a:lstStyle/>
          <a:p>
            <a:r>
              <a:rPr lang="pt-BR" dirty="0"/>
              <a:t>A prática do feedback</a:t>
            </a:r>
          </a:p>
        </p:txBody>
      </p:sp>
      <p:sp>
        <p:nvSpPr>
          <p:cNvPr id="3" name="Espaço Reservado para Conteúdo 2">
            <a:extLst>
              <a:ext uri="{FF2B5EF4-FFF2-40B4-BE49-F238E27FC236}">
                <a16:creationId xmlns:a16="http://schemas.microsoft.com/office/drawing/2014/main" id="{635FA116-D518-1AC1-7914-4694806C6A12}"/>
              </a:ext>
            </a:extLst>
          </p:cNvPr>
          <p:cNvSpPr>
            <a:spLocks noGrp="1"/>
          </p:cNvSpPr>
          <p:nvPr>
            <p:ph sz="quarter" idx="10"/>
          </p:nvPr>
        </p:nvSpPr>
        <p:spPr>
          <a:xfrm>
            <a:off x="539494" y="1435607"/>
            <a:ext cx="7570836" cy="6502445"/>
          </a:xfrm>
        </p:spPr>
        <p:txBody>
          <a:bodyPr>
            <a:normAutofit/>
          </a:bodyPr>
          <a:lstStyle/>
          <a:p>
            <a:pPr algn="l"/>
            <a:r>
              <a:rPr lang="pt-BR" sz="1400" b="0" i="0" dirty="0">
                <a:effectLst/>
                <a:latin typeface="Segoe UI "/>
                <a:cs typeface="Segoe UI" panose="020B0502040204020203" pitchFamily="34" charset="0"/>
              </a:rPr>
              <a:t>Saber o que aprender é o primeiro passo para ser um bom “</a:t>
            </a:r>
            <a:r>
              <a:rPr lang="pt-BR" sz="1400" b="0" i="0" dirty="0" err="1">
                <a:effectLst/>
                <a:latin typeface="Segoe UI "/>
                <a:cs typeface="Segoe UI" panose="020B0502040204020203" pitchFamily="34" charset="0"/>
              </a:rPr>
              <a:t>aprendedor</a:t>
            </a:r>
            <a:r>
              <a:rPr lang="pt-BR" sz="1400" b="0" i="0" dirty="0">
                <a:effectLst/>
                <a:latin typeface="Segoe UI "/>
                <a:cs typeface="Segoe UI" panose="020B0502040204020203" pitchFamily="34" charset="0"/>
              </a:rPr>
              <a:t>” e se tornar um especialista na sua área de atuação. Além do autoconhecimento, o feedback é uma excelente prática para se desenvolver.</a:t>
            </a:r>
          </a:p>
          <a:p>
            <a:pPr algn="l"/>
            <a:r>
              <a:rPr lang="pt-BR" sz="1400" b="0" i="0" dirty="0">
                <a:effectLst/>
                <a:latin typeface="Segoe UI "/>
                <a:cs typeface="Segoe UI" panose="020B0502040204020203" pitchFamily="34" charset="0"/>
              </a:rPr>
              <a:t>Convido você a levantar pelo menos 3 feedbacks com colegas de trabalho, gestor, </a:t>
            </a:r>
            <a:r>
              <a:rPr lang="pt-BR" sz="1400" b="0" i="0" dirty="0" err="1">
                <a:effectLst/>
                <a:latin typeface="Segoe UI "/>
                <a:cs typeface="Segoe UI" panose="020B0502040204020203" pitchFamily="34" charset="0"/>
              </a:rPr>
              <a:t>ex-gestor</a:t>
            </a:r>
            <a:r>
              <a:rPr lang="pt-BR" sz="1400" b="0" i="0" dirty="0">
                <a:effectLst/>
                <a:latin typeface="Segoe UI "/>
                <a:cs typeface="Segoe UI" panose="020B0502040204020203" pitchFamily="34" charset="0"/>
              </a:rPr>
              <a:t> ou até amigos mais próximos, com foco em atitudes que você poderia:</a:t>
            </a:r>
          </a:p>
          <a:p>
            <a:pPr algn="l"/>
            <a:r>
              <a:rPr lang="pt-BR" sz="1400" dirty="0">
                <a:latin typeface="Segoe UI "/>
                <a:cs typeface="Segoe UI" panose="020B0502040204020203" pitchFamily="34" charset="0"/>
              </a:rPr>
              <a:t>- Continuar fazendo</a:t>
            </a:r>
            <a:br>
              <a:rPr lang="pt-BR" sz="1400" dirty="0">
                <a:latin typeface="Segoe UI "/>
                <a:cs typeface="Segoe UI" panose="020B0502040204020203" pitchFamily="34" charset="0"/>
              </a:rPr>
            </a:br>
            <a:r>
              <a:rPr lang="pt-BR" sz="1400" dirty="0">
                <a:latin typeface="Segoe UI "/>
                <a:cs typeface="Segoe UI" panose="020B0502040204020203" pitchFamily="34" charset="0"/>
              </a:rPr>
              <a:t>- </a:t>
            </a:r>
            <a:r>
              <a:rPr lang="pt-BR" sz="1400" b="0" i="0" dirty="0">
                <a:effectLst/>
                <a:latin typeface="Segoe UI "/>
                <a:cs typeface="Segoe UI" panose="020B0502040204020203" pitchFamily="34" charset="0"/>
              </a:rPr>
              <a:t>Parar de fazer</a:t>
            </a:r>
            <a:br>
              <a:rPr lang="pt-BR" sz="1400" b="0" i="0" dirty="0">
                <a:effectLst/>
                <a:latin typeface="Segoe UI "/>
                <a:cs typeface="Segoe UI" panose="020B0502040204020203" pitchFamily="34" charset="0"/>
              </a:rPr>
            </a:br>
            <a:r>
              <a:rPr lang="pt-BR" sz="1400" b="0" i="0" dirty="0">
                <a:effectLst/>
                <a:latin typeface="Segoe UI "/>
                <a:cs typeface="Segoe UI" panose="020B0502040204020203" pitchFamily="34" charset="0"/>
              </a:rPr>
              <a:t>- </a:t>
            </a:r>
            <a:r>
              <a:rPr lang="pt-BR" sz="1400" dirty="0">
                <a:latin typeface="Segoe UI "/>
                <a:cs typeface="Segoe UI" panose="020B0502040204020203" pitchFamily="34" charset="0"/>
              </a:rPr>
              <a:t>Começar a fazer </a:t>
            </a:r>
          </a:p>
          <a:p>
            <a:pPr algn="l"/>
            <a:r>
              <a:rPr lang="pt-BR" sz="1400" b="0" i="0" dirty="0">
                <a:effectLst/>
                <a:latin typeface="Segoe UI "/>
              </a:rPr>
              <a:t>Priorize dentre as sugestões duas coisas que você poderia focar agora no seu plano de desenvolvimento.</a:t>
            </a:r>
            <a:endParaRPr lang="pt-BR" sz="1400" b="0" i="0" dirty="0">
              <a:effectLst/>
              <a:latin typeface="Segoe UI "/>
              <a:cs typeface="Segoe UI" panose="020B0502040204020203" pitchFamily="34" charset="0"/>
            </a:endParaRPr>
          </a:p>
          <a:p>
            <a:endParaRPr lang="pt-BR" sz="1200" b="1" dirty="0">
              <a:solidFill>
                <a:srgbClr val="D24726"/>
              </a:solidFill>
              <a:latin typeface="Segoe UI" panose="020B0502040204020203" pitchFamily="34" charset="0"/>
              <a:cs typeface="Segoe UI" panose="020B0502040204020203" pitchFamily="34" charset="0"/>
            </a:endParaRPr>
          </a:p>
          <a:p>
            <a:r>
              <a:rPr lang="pt-BR" sz="1200" dirty="0">
                <a:latin typeface="Segoe UI "/>
              </a:rPr>
              <a:t> </a:t>
            </a:r>
            <a:endParaRPr lang="pt-BR" dirty="0"/>
          </a:p>
          <a:p>
            <a:endParaRPr lang="pt-BR" dirty="0"/>
          </a:p>
          <a:p>
            <a:pPr marL="171450" indent="-171450">
              <a:buFontTx/>
              <a:buChar char="-"/>
            </a:pPr>
            <a:endParaRPr lang="pt-BR" dirty="0"/>
          </a:p>
        </p:txBody>
      </p:sp>
    </p:spTree>
    <p:extLst>
      <p:ext uri="{BB962C8B-B14F-4D97-AF65-F5344CB8AC3E}">
        <p14:creationId xmlns:p14="http://schemas.microsoft.com/office/powerpoint/2010/main" val="223033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812B3D-B81F-91EE-3A7A-383B85A9B991}"/>
              </a:ext>
            </a:extLst>
          </p:cNvPr>
          <p:cNvSpPr>
            <a:spLocks noGrp="1"/>
          </p:cNvSpPr>
          <p:nvPr>
            <p:ph type="title"/>
          </p:nvPr>
        </p:nvSpPr>
        <p:spPr/>
        <p:txBody>
          <a:bodyPr/>
          <a:lstStyle/>
          <a:p>
            <a:r>
              <a:rPr lang="pt-BR" dirty="0"/>
              <a:t>Outros bons hábitos</a:t>
            </a:r>
          </a:p>
        </p:txBody>
      </p:sp>
      <p:sp>
        <p:nvSpPr>
          <p:cNvPr id="3" name="Espaço Reservado para Conteúdo 2">
            <a:extLst>
              <a:ext uri="{FF2B5EF4-FFF2-40B4-BE49-F238E27FC236}">
                <a16:creationId xmlns:a16="http://schemas.microsoft.com/office/drawing/2014/main" id="{635FA116-D518-1AC1-7914-4694806C6A12}"/>
              </a:ext>
            </a:extLst>
          </p:cNvPr>
          <p:cNvSpPr>
            <a:spLocks noGrp="1"/>
          </p:cNvSpPr>
          <p:nvPr>
            <p:ph sz="quarter" idx="10"/>
          </p:nvPr>
        </p:nvSpPr>
        <p:spPr>
          <a:xfrm>
            <a:off x="539494" y="1435607"/>
            <a:ext cx="6669689" cy="6502445"/>
          </a:xfrm>
        </p:spPr>
        <p:txBody>
          <a:bodyPr>
            <a:normAutofit/>
          </a:bodyPr>
          <a:lstStyle/>
          <a:p>
            <a:r>
              <a:rPr lang="pt-BR" sz="1400" b="0" i="0" dirty="0">
                <a:effectLst/>
                <a:latin typeface="Segoe UI "/>
              </a:rPr>
              <a:t>Além do feedback, aprendemos alguns outros bons hábitos para nos tornarmos um ótimo </a:t>
            </a:r>
            <a:r>
              <a:rPr lang="pt-BR" sz="1400" b="0" i="1" dirty="0" err="1">
                <a:effectLst/>
                <a:latin typeface="Segoe UI "/>
              </a:rPr>
              <a:t>Lifelong</a:t>
            </a:r>
            <a:r>
              <a:rPr lang="pt-BR" sz="1400" b="0" i="1" dirty="0">
                <a:effectLst/>
                <a:latin typeface="Segoe UI "/>
              </a:rPr>
              <a:t> </a:t>
            </a:r>
            <a:r>
              <a:rPr lang="pt-BR" sz="1400" b="0" i="1" dirty="0" err="1">
                <a:effectLst/>
                <a:latin typeface="Segoe UI "/>
              </a:rPr>
              <a:t>Learner</a:t>
            </a:r>
            <a:endParaRPr lang="pt-BR" sz="1400" i="1" dirty="0">
              <a:latin typeface="Segoe UI "/>
              <a:cs typeface="Segoe UI" panose="020B0502040204020203" pitchFamily="34" charset="0"/>
            </a:endParaRPr>
          </a:p>
          <a:p>
            <a:r>
              <a:rPr lang="pt-BR" sz="1400" b="0" i="0" dirty="0">
                <a:effectLst/>
                <a:latin typeface="Segoe UI "/>
              </a:rPr>
              <a:t>Pense sobre os hábitos que vimos no curso. Quais poderiam ser adotados por você na sua rotina de aprendizado? Como você vai colocar em prática?</a:t>
            </a:r>
          </a:p>
          <a:p>
            <a:pPr marL="285750" indent="-285750">
              <a:buFontTx/>
              <a:buChar char="-"/>
            </a:pPr>
            <a:r>
              <a:rPr lang="pt-BR" sz="1400" dirty="0">
                <a:latin typeface="Segoe UI "/>
                <a:cs typeface="Segoe UI" panose="020B0502040204020203" pitchFamily="34" charset="0"/>
              </a:rPr>
              <a:t>Curiosidade</a:t>
            </a:r>
          </a:p>
          <a:p>
            <a:pPr marL="285750" indent="-285750">
              <a:buFontTx/>
              <a:buChar char="-"/>
            </a:pPr>
            <a:r>
              <a:rPr lang="pt-BR" sz="1400" dirty="0">
                <a:latin typeface="Segoe UI "/>
                <a:cs typeface="Segoe UI" panose="020B0502040204020203" pitchFamily="34" charset="0"/>
              </a:rPr>
              <a:t>Encontrar um mentor</a:t>
            </a:r>
          </a:p>
          <a:p>
            <a:pPr marL="285750" indent="-285750">
              <a:buFontTx/>
              <a:buChar char="-"/>
            </a:pPr>
            <a:r>
              <a:rPr lang="pt-BR" sz="1400" dirty="0">
                <a:latin typeface="Segoe UI "/>
                <a:cs typeface="Segoe UI" panose="020B0502040204020203" pitchFamily="34" charset="0"/>
              </a:rPr>
              <a:t>Combinar teoria e prática</a:t>
            </a:r>
          </a:p>
          <a:p>
            <a:r>
              <a:rPr lang="pt-BR" sz="1400" dirty="0">
                <a:latin typeface="Segoe UI "/>
              </a:rPr>
              <a:t> </a:t>
            </a:r>
          </a:p>
          <a:p>
            <a:endParaRPr lang="pt-BR" dirty="0"/>
          </a:p>
          <a:p>
            <a:pPr marL="171450" indent="-171450">
              <a:buFontTx/>
              <a:buChar char="-"/>
            </a:pPr>
            <a:endParaRPr lang="pt-BR" dirty="0"/>
          </a:p>
        </p:txBody>
      </p:sp>
    </p:spTree>
    <p:extLst>
      <p:ext uri="{BB962C8B-B14F-4D97-AF65-F5344CB8AC3E}">
        <p14:creationId xmlns:p14="http://schemas.microsoft.com/office/powerpoint/2010/main" val="2834449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812B3D-B81F-91EE-3A7A-383B85A9B991}"/>
              </a:ext>
            </a:extLst>
          </p:cNvPr>
          <p:cNvSpPr>
            <a:spLocks noGrp="1"/>
          </p:cNvSpPr>
          <p:nvPr>
            <p:ph type="title"/>
          </p:nvPr>
        </p:nvSpPr>
        <p:spPr/>
        <p:txBody>
          <a:bodyPr/>
          <a:lstStyle/>
          <a:p>
            <a:r>
              <a:rPr lang="pt-BR" dirty="0"/>
              <a:t>Hábitos para serem criados</a:t>
            </a:r>
          </a:p>
        </p:txBody>
      </p:sp>
      <p:sp>
        <p:nvSpPr>
          <p:cNvPr id="3" name="Espaço Reservado para Conteúdo 2">
            <a:extLst>
              <a:ext uri="{FF2B5EF4-FFF2-40B4-BE49-F238E27FC236}">
                <a16:creationId xmlns:a16="http://schemas.microsoft.com/office/drawing/2014/main" id="{635FA116-D518-1AC1-7914-4694806C6A12}"/>
              </a:ext>
            </a:extLst>
          </p:cNvPr>
          <p:cNvSpPr>
            <a:spLocks noGrp="1"/>
          </p:cNvSpPr>
          <p:nvPr>
            <p:ph sz="quarter" idx="10"/>
          </p:nvPr>
        </p:nvSpPr>
        <p:spPr>
          <a:xfrm>
            <a:off x="539494" y="1435607"/>
            <a:ext cx="5556506" cy="6502445"/>
          </a:xfrm>
        </p:spPr>
        <p:txBody>
          <a:bodyPr>
            <a:normAutofit/>
          </a:bodyPr>
          <a:lstStyle/>
          <a:p>
            <a:r>
              <a:rPr lang="pt-BR" dirty="0"/>
              <a:t>Alguns hábitos para criar e se tornar um master em </a:t>
            </a:r>
            <a:r>
              <a:rPr lang="pt-BR" b="1" dirty="0">
                <a:solidFill>
                  <a:schemeClr val="accent1">
                    <a:lumMod val="50000"/>
                  </a:schemeClr>
                </a:solidFill>
              </a:rPr>
              <a:t>LIFELONG LEARNING</a:t>
            </a:r>
          </a:p>
          <a:p>
            <a:pPr marL="171450" indent="-171450">
              <a:buFontTx/>
              <a:buChar char="-"/>
            </a:pPr>
            <a:r>
              <a:rPr lang="pt-BR" sz="1200" b="1" dirty="0">
                <a:solidFill>
                  <a:srgbClr val="D24726"/>
                </a:solidFill>
                <a:latin typeface="Segoe UI" panose="020B0502040204020203" pitchFamily="34" charset="0"/>
                <a:cs typeface="Segoe UI" panose="020B0502040204020203" pitchFamily="34" charset="0"/>
              </a:rPr>
              <a:t>Várias </a:t>
            </a:r>
            <a:r>
              <a:rPr lang="pt-BR" b="1" dirty="0">
                <a:solidFill>
                  <a:srgbClr val="D24726"/>
                </a:solidFill>
                <a:latin typeface="Segoe UI" panose="020B0502040204020203" pitchFamily="34" charset="0"/>
                <a:cs typeface="Segoe UI" panose="020B0502040204020203" pitchFamily="34" charset="0"/>
              </a:rPr>
              <a:t>(e boas) fontes, formatos, autores, professores</a:t>
            </a:r>
          </a:p>
          <a:p>
            <a:pPr marL="171450" indent="-171450">
              <a:buFontTx/>
              <a:buChar char="-"/>
            </a:pPr>
            <a:r>
              <a:rPr lang="pt-BR" sz="1200" b="1" dirty="0">
                <a:solidFill>
                  <a:srgbClr val="D24726"/>
                </a:solidFill>
                <a:latin typeface="Segoe UI" panose="020B0502040204020203" pitchFamily="34" charset="0"/>
                <a:cs typeface="Segoe UI" panose="020B0502040204020203" pitchFamily="34" charset="0"/>
              </a:rPr>
              <a:t>C</a:t>
            </a:r>
            <a:r>
              <a:rPr lang="pt-BR" b="1" dirty="0">
                <a:solidFill>
                  <a:srgbClr val="D24726"/>
                </a:solidFill>
                <a:latin typeface="Segoe UI" panose="020B0502040204020203" pitchFamily="34" charset="0"/>
                <a:cs typeface="Segoe UI" panose="020B0502040204020203" pitchFamily="34" charset="0"/>
              </a:rPr>
              <a:t>uriosidade, fazer perguntas, diversão </a:t>
            </a:r>
          </a:p>
          <a:p>
            <a:pPr marL="171450" indent="-171450">
              <a:buFontTx/>
              <a:buChar char="-"/>
            </a:pPr>
            <a:r>
              <a:rPr lang="pt-BR" sz="1200" b="1" dirty="0">
                <a:solidFill>
                  <a:srgbClr val="D24726"/>
                </a:solidFill>
                <a:latin typeface="Segoe UI" panose="020B0502040204020203" pitchFamily="34" charset="0"/>
                <a:cs typeface="Segoe UI" panose="020B0502040204020203" pitchFamily="34" charset="0"/>
              </a:rPr>
              <a:t>Net</a:t>
            </a:r>
            <a:r>
              <a:rPr lang="pt-BR" b="1" dirty="0">
                <a:solidFill>
                  <a:srgbClr val="D24726"/>
                </a:solidFill>
                <a:latin typeface="Segoe UI" panose="020B0502040204020203" pitchFamily="34" charset="0"/>
                <a:cs typeface="Segoe UI" panose="020B0502040204020203" pitchFamily="34" charset="0"/>
              </a:rPr>
              <a:t>working</a:t>
            </a:r>
          </a:p>
          <a:p>
            <a:pPr marL="171450" indent="-171450">
              <a:buFontTx/>
              <a:buChar char="-"/>
            </a:pPr>
            <a:r>
              <a:rPr lang="pt-BR" sz="1200" b="1" dirty="0">
                <a:solidFill>
                  <a:srgbClr val="D24726"/>
                </a:solidFill>
                <a:latin typeface="Segoe UI" panose="020B0502040204020203" pitchFamily="34" charset="0"/>
                <a:cs typeface="Segoe UI" panose="020B0502040204020203" pitchFamily="34" charset="0"/>
              </a:rPr>
              <a:t>Feed</a:t>
            </a:r>
            <a:r>
              <a:rPr lang="pt-BR" b="1" dirty="0">
                <a:solidFill>
                  <a:srgbClr val="D24726"/>
                </a:solidFill>
                <a:latin typeface="Segoe UI" panose="020B0502040204020203" pitchFamily="34" charset="0"/>
                <a:cs typeface="Segoe UI" panose="020B0502040204020203" pitchFamily="34" charset="0"/>
              </a:rPr>
              <a:t>back </a:t>
            </a:r>
          </a:p>
          <a:p>
            <a:pPr marL="171450" indent="-171450">
              <a:buFontTx/>
              <a:buChar char="-"/>
            </a:pPr>
            <a:r>
              <a:rPr lang="pt-BR" sz="1200" b="1" dirty="0">
                <a:solidFill>
                  <a:srgbClr val="D24726"/>
                </a:solidFill>
                <a:latin typeface="Segoe UI" panose="020B0502040204020203" pitchFamily="34" charset="0"/>
                <a:cs typeface="Segoe UI" panose="020B0502040204020203" pitchFamily="34" charset="0"/>
              </a:rPr>
              <a:t>Encontre um mentor </a:t>
            </a:r>
          </a:p>
          <a:p>
            <a:pPr marL="171450" indent="-171450">
              <a:buFontTx/>
              <a:buChar char="-"/>
            </a:pPr>
            <a:r>
              <a:rPr lang="pt-BR" b="1" dirty="0">
                <a:solidFill>
                  <a:srgbClr val="D24726"/>
                </a:solidFill>
                <a:latin typeface="Segoe UI" panose="020B0502040204020203" pitchFamily="34" charset="0"/>
                <a:cs typeface="Segoe UI" panose="020B0502040204020203" pitchFamily="34" charset="0"/>
              </a:rPr>
              <a:t>Combine teoria e prática</a:t>
            </a:r>
            <a:endParaRPr lang="pt-BR" sz="1200" b="1" dirty="0">
              <a:solidFill>
                <a:srgbClr val="D24726"/>
              </a:solidFill>
              <a:latin typeface="Segoe UI" panose="020B0502040204020203" pitchFamily="34" charset="0"/>
              <a:cs typeface="Segoe UI" panose="020B0502040204020203" pitchFamily="34" charset="0"/>
            </a:endParaRPr>
          </a:p>
          <a:p>
            <a:r>
              <a:rPr lang="pt-BR" sz="1200" dirty="0">
                <a:latin typeface="Segoe UI "/>
              </a:rPr>
              <a:t> </a:t>
            </a:r>
            <a:endParaRPr lang="pt-BR" dirty="0"/>
          </a:p>
          <a:p>
            <a:endParaRPr lang="pt-BR" dirty="0"/>
          </a:p>
          <a:p>
            <a:pPr marL="171450" indent="-171450">
              <a:buFontTx/>
              <a:buChar char="-"/>
            </a:pPr>
            <a:endParaRPr lang="pt-BR" dirty="0"/>
          </a:p>
        </p:txBody>
      </p:sp>
    </p:spTree>
    <p:extLst>
      <p:ext uri="{BB962C8B-B14F-4D97-AF65-F5344CB8AC3E}">
        <p14:creationId xmlns:p14="http://schemas.microsoft.com/office/powerpoint/2010/main" val="3805936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812B3D-B81F-91EE-3A7A-383B85A9B991}"/>
              </a:ext>
            </a:extLst>
          </p:cNvPr>
          <p:cNvSpPr>
            <a:spLocks noGrp="1"/>
          </p:cNvSpPr>
          <p:nvPr>
            <p:ph type="title"/>
          </p:nvPr>
        </p:nvSpPr>
        <p:spPr/>
        <p:txBody>
          <a:bodyPr/>
          <a:lstStyle/>
          <a:p>
            <a:r>
              <a:rPr lang="pt-BR" dirty="0"/>
              <a:t>Suas barreiras físicas e emocionais</a:t>
            </a:r>
          </a:p>
        </p:txBody>
      </p:sp>
      <p:sp>
        <p:nvSpPr>
          <p:cNvPr id="3" name="Espaço Reservado para Conteúdo 2">
            <a:extLst>
              <a:ext uri="{FF2B5EF4-FFF2-40B4-BE49-F238E27FC236}">
                <a16:creationId xmlns:a16="http://schemas.microsoft.com/office/drawing/2014/main" id="{635FA116-D518-1AC1-7914-4694806C6A12}"/>
              </a:ext>
            </a:extLst>
          </p:cNvPr>
          <p:cNvSpPr>
            <a:spLocks noGrp="1"/>
          </p:cNvSpPr>
          <p:nvPr>
            <p:ph sz="quarter" idx="10"/>
          </p:nvPr>
        </p:nvSpPr>
        <p:spPr>
          <a:xfrm>
            <a:off x="539494" y="1435607"/>
            <a:ext cx="5715532" cy="6502445"/>
          </a:xfrm>
        </p:spPr>
        <p:txBody>
          <a:bodyPr>
            <a:normAutofit/>
          </a:bodyPr>
          <a:lstStyle/>
          <a:p>
            <a:r>
              <a:rPr lang="pt-BR" sz="1500" b="1" i="0" dirty="0">
                <a:effectLst/>
              </a:rPr>
              <a:t>Das barreiras físicas e emocionais abaixo, qual a que mais lhe tira o foco? Alguma que você queira incluir na lista?</a:t>
            </a:r>
            <a:r>
              <a:rPr lang="pt-BR" sz="1500" b="1" dirty="0"/>
              <a:t> </a:t>
            </a:r>
          </a:p>
          <a:p>
            <a:pPr algn="l">
              <a:buFont typeface="Arial" panose="020B0604020202020204" pitchFamily="34" charset="0"/>
              <a:buChar char="•"/>
            </a:pPr>
            <a:r>
              <a:rPr lang="pt-BR" sz="1500" b="0" i="0" dirty="0">
                <a:solidFill>
                  <a:schemeClr val="tx1">
                    <a:lumMod val="85000"/>
                    <a:lumOff val="15000"/>
                  </a:schemeClr>
                </a:solidFill>
                <a:effectLst/>
              </a:rPr>
              <a:t> Distrações na internet como redes sociais, sites e e-mail</a:t>
            </a:r>
          </a:p>
          <a:p>
            <a:pPr algn="l">
              <a:buFont typeface="Arial" panose="020B0604020202020204" pitchFamily="34" charset="0"/>
              <a:buChar char="•"/>
            </a:pPr>
            <a:r>
              <a:rPr lang="pt-BR" sz="1500" b="0" i="0" dirty="0">
                <a:solidFill>
                  <a:schemeClr val="tx1">
                    <a:lumMod val="85000"/>
                    <a:lumOff val="15000"/>
                  </a:schemeClr>
                </a:solidFill>
                <a:effectLst/>
              </a:rPr>
              <a:t> Pop-ups e atualizações no celular de aplicativos como </a:t>
            </a:r>
            <a:r>
              <a:rPr lang="pt-BR" sz="1500" b="0" i="0" dirty="0" err="1">
                <a:solidFill>
                  <a:schemeClr val="tx1">
                    <a:lumMod val="85000"/>
                    <a:lumOff val="15000"/>
                  </a:schemeClr>
                </a:solidFill>
                <a:effectLst/>
              </a:rPr>
              <a:t>Whatsapp</a:t>
            </a:r>
            <a:r>
              <a:rPr lang="pt-BR" sz="1500" b="0" i="0" dirty="0">
                <a:solidFill>
                  <a:schemeClr val="tx1">
                    <a:lumMod val="85000"/>
                    <a:lumOff val="15000"/>
                  </a:schemeClr>
                </a:solidFill>
                <a:effectLst/>
              </a:rPr>
              <a:t> e serviços de compras</a:t>
            </a:r>
          </a:p>
          <a:p>
            <a:pPr algn="l">
              <a:buFont typeface="Arial" panose="020B0604020202020204" pitchFamily="34" charset="0"/>
              <a:buChar char="•"/>
            </a:pPr>
            <a:r>
              <a:rPr lang="pt-BR" sz="1500" b="0" i="0" dirty="0">
                <a:solidFill>
                  <a:schemeClr val="tx1">
                    <a:lumMod val="85000"/>
                    <a:lumOff val="15000"/>
                  </a:schemeClr>
                </a:solidFill>
                <a:effectLst/>
              </a:rPr>
              <a:t> Pessoas que te ligam ou vão até você no momento em que está estudando ou planejando sua atuação</a:t>
            </a:r>
          </a:p>
          <a:p>
            <a:pPr algn="l">
              <a:buFont typeface="Arial" panose="020B0604020202020204" pitchFamily="34" charset="0"/>
              <a:buChar char="•"/>
            </a:pPr>
            <a:r>
              <a:rPr lang="pt-BR" sz="1500" b="1" i="0" dirty="0">
                <a:solidFill>
                  <a:schemeClr val="accent2"/>
                </a:solidFill>
                <a:effectLst/>
              </a:rPr>
              <a:t> </a:t>
            </a:r>
            <a:r>
              <a:rPr lang="pt-BR" sz="1500" b="1" i="0" dirty="0" err="1">
                <a:solidFill>
                  <a:schemeClr val="accent2"/>
                </a:solidFill>
                <a:effectLst/>
              </a:rPr>
              <a:t>Mindset</a:t>
            </a:r>
            <a:r>
              <a:rPr lang="pt-BR" sz="1500" b="1" i="0" dirty="0">
                <a:solidFill>
                  <a:schemeClr val="accent2"/>
                </a:solidFill>
                <a:effectLst/>
              </a:rPr>
              <a:t> fixo, achar que não tem as habilidades para crescer</a:t>
            </a:r>
          </a:p>
          <a:p>
            <a:endParaRPr lang="pt-BR" sz="1400" dirty="0"/>
          </a:p>
          <a:p>
            <a:endParaRPr lang="pt-BR" dirty="0"/>
          </a:p>
          <a:p>
            <a:pPr marL="171450" indent="-171450">
              <a:buFontTx/>
              <a:buChar char="-"/>
            </a:pPr>
            <a:endParaRPr lang="pt-BR" dirty="0"/>
          </a:p>
        </p:txBody>
      </p:sp>
      <p:sp>
        <p:nvSpPr>
          <p:cNvPr id="4" name="Espaço Reservado para Conteúdo 2">
            <a:extLst>
              <a:ext uri="{FF2B5EF4-FFF2-40B4-BE49-F238E27FC236}">
                <a16:creationId xmlns:a16="http://schemas.microsoft.com/office/drawing/2014/main" id="{69A77486-EE3A-A63F-77CA-BB0012249349}"/>
              </a:ext>
            </a:extLst>
          </p:cNvPr>
          <p:cNvSpPr txBox="1">
            <a:spLocks/>
          </p:cNvSpPr>
          <p:nvPr/>
        </p:nvSpPr>
        <p:spPr>
          <a:xfrm>
            <a:off x="6509597" y="1462110"/>
            <a:ext cx="5556506" cy="6502445"/>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br>
              <a:rPr lang="pt-BR" sz="1500" dirty="0"/>
            </a:br>
            <a:endParaRPr lang="pt-BR" sz="1500" dirty="0"/>
          </a:p>
          <a:p>
            <a:pPr>
              <a:buFont typeface="Arial" panose="020B0604020202020204" pitchFamily="34" charset="0"/>
              <a:buChar char="•"/>
            </a:pPr>
            <a:r>
              <a:rPr lang="pt-BR" sz="1500" dirty="0">
                <a:solidFill>
                  <a:schemeClr val="tx1">
                    <a:lumMod val="85000"/>
                    <a:lumOff val="15000"/>
                  </a:schemeClr>
                </a:solidFill>
              </a:rPr>
              <a:t> Medo de mudança</a:t>
            </a:r>
          </a:p>
          <a:p>
            <a:pPr>
              <a:buFont typeface="Arial" panose="020B0604020202020204" pitchFamily="34" charset="0"/>
              <a:buChar char="•"/>
            </a:pPr>
            <a:r>
              <a:rPr lang="pt-BR" sz="1500" dirty="0">
                <a:solidFill>
                  <a:schemeClr val="tx1">
                    <a:lumMod val="85000"/>
                    <a:lumOff val="15000"/>
                  </a:schemeClr>
                </a:solidFill>
              </a:rPr>
              <a:t> Espaço físico inadequado para estudos e planejamento</a:t>
            </a:r>
          </a:p>
          <a:p>
            <a:pPr>
              <a:buFont typeface="Arial" panose="020B0604020202020204" pitchFamily="34" charset="0"/>
              <a:buChar char="•"/>
            </a:pPr>
            <a:r>
              <a:rPr lang="pt-BR" sz="1500" dirty="0">
                <a:solidFill>
                  <a:schemeClr val="accent2"/>
                </a:solidFill>
              </a:rPr>
              <a:t> </a:t>
            </a:r>
            <a:r>
              <a:rPr lang="pt-BR" sz="1500" b="1" dirty="0">
                <a:solidFill>
                  <a:schemeClr val="accent2"/>
                </a:solidFill>
              </a:rPr>
              <a:t>Situações ou problemas ainda não resolvidos no trabalho, ou até mesmo da vida pessoal.</a:t>
            </a:r>
          </a:p>
          <a:p>
            <a:endParaRPr lang="pt-BR" sz="1400" dirty="0"/>
          </a:p>
          <a:p>
            <a:endParaRPr lang="pt-BR" dirty="0"/>
          </a:p>
          <a:p>
            <a:pPr marL="171450" indent="-171450">
              <a:buFontTx/>
              <a:buChar char="-"/>
            </a:pPr>
            <a:endParaRPr lang="pt-BR" dirty="0"/>
          </a:p>
        </p:txBody>
      </p:sp>
    </p:spTree>
    <p:extLst>
      <p:ext uri="{BB962C8B-B14F-4D97-AF65-F5344CB8AC3E}">
        <p14:creationId xmlns:p14="http://schemas.microsoft.com/office/powerpoint/2010/main" val="4278811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636194-0A25-9810-C138-DAF836BB458F}"/>
              </a:ext>
            </a:extLst>
          </p:cNvPr>
          <p:cNvSpPr>
            <a:spLocks noGrp="1"/>
          </p:cNvSpPr>
          <p:nvPr>
            <p:ph type="title"/>
          </p:nvPr>
        </p:nvSpPr>
        <p:spPr/>
        <p:txBody>
          <a:bodyPr/>
          <a:lstStyle/>
          <a:p>
            <a:r>
              <a:rPr lang="pt-BR" dirty="0"/>
              <a:t>Plano de ação</a:t>
            </a:r>
          </a:p>
        </p:txBody>
      </p:sp>
      <p:sp>
        <p:nvSpPr>
          <p:cNvPr id="3" name="Espaço Reservado para Conteúdo 2">
            <a:extLst>
              <a:ext uri="{FF2B5EF4-FFF2-40B4-BE49-F238E27FC236}">
                <a16:creationId xmlns:a16="http://schemas.microsoft.com/office/drawing/2014/main" id="{6A8BE276-1E19-5F8C-E02D-95CA4D6254E6}"/>
              </a:ext>
            </a:extLst>
          </p:cNvPr>
          <p:cNvSpPr>
            <a:spLocks noGrp="1"/>
          </p:cNvSpPr>
          <p:nvPr>
            <p:ph sz="quarter" idx="10"/>
          </p:nvPr>
        </p:nvSpPr>
        <p:spPr>
          <a:xfrm>
            <a:off x="539495" y="1435608"/>
            <a:ext cx="11109165" cy="4974336"/>
          </a:xfrm>
        </p:spPr>
        <p:txBody>
          <a:bodyPr>
            <a:normAutofit/>
          </a:bodyPr>
          <a:lstStyle/>
          <a:p>
            <a:r>
              <a:rPr lang="pt-BR" sz="1400" b="0" i="0" dirty="0">
                <a:effectLst/>
                <a:latin typeface="Segoe UI "/>
              </a:rPr>
              <a:t>Cada um tem suas barreiras mais e menos críticas. Quais são suas duas barreiras que mais atrapalham? Como e quando elas acontecem?</a:t>
            </a:r>
          </a:p>
          <a:p>
            <a:pPr marL="342900" indent="-342900">
              <a:buFont typeface="+mj-lt"/>
              <a:buAutoNum type="arabicPeriod"/>
            </a:pPr>
            <a:r>
              <a:rPr lang="pt-BR" sz="1400" b="1" i="0" dirty="0">
                <a:solidFill>
                  <a:schemeClr val="accent2"/>
                </a:solidFill>
                <a:effectLst/>
              </a:rPr>
              <a:t> </a:t>
            </a:r>
            <a:r>
              <a:rPr lang="pt-BR" sz="1400" b="1" i="0" dirty="0" err="1">
                <a:solidFill>
                  <a:schemeClr val="accent2"/>
                </a:solidFill>
                <a:effectLst/>
              </a:rPr>
              <a:t>Mindset</a:t>
            </a:r>
            <a:r>
              <a:rPr lang="pt-BR" sz="1400" b="1" i="0" dirty="0">
                <a:solidFill>
                  <a:schemeClr val="accent2"/>
                </a:solidFill>
                <a:effectLst/>
              </a:rPr>
              <a:t> fixo, achar que não tem as habilidades para crescer -&gt; </a:t>
            </a:r>
            <a:r>
              <a:rPr lang="pt-BR" sz="1400" i="0" dirty="0">
                <a:solidFill>
                  <a:schemeClr val="accent2"/>
                </a:solidFill>
                <a:effectLst/>
              </a:rPr>
              <a:t>Acontece no pensamento quando estou com muita dificuldade para assimilar ou colocar em prática algum conteúdo. </a:t>
            </a:r>
            <a:endParaRPr lang="pt-BR" sz="1400" b="1" i="0" dirty="0">
              <a:solidFill>
                <a:schemeClr val="accent2"/>
              </a:solidFill>
              <a:effectLst/>
            </a:endParaRPr>
          </a:p>
          <a:p>
            <a:pPr marL="342900" indent="-342900">
              <a:buFont typeface="+mj-lt"/>
              <a:buAutoNum type="arabicPeriod"/>
            </a:pPr>
            <a:r>
              <a:rPr lang="pt-BR" sz="1400" b="1" dirty="0">
                <a:solidFill>
                  <a:schemeClr val="accent2"/>
                </a:solidFill>
              </a:rPr>
              <a:t>Situações ou problemas ainda não resolvidos no trabalho, ou até mesmo da vida pessoal -&gt; </a:t>
            </a:r>
            <a:r>
              <a:rPr lang="pt-BR" sz="1400" dirty="0">
                <a:solidFill>
                  <a:schemeClr val="accent2"/>
                </a:solidFill>
              </a:rPr>
              <a:t>Acontece devido a ansiedade e normalmente em período de crises mais fortes em que não consigo me concentrar </a:t>
            </a:r>
            <a:endParaRPr lang="pt-BR" sz="1400" b="1" i="0" dirty="0">
              <a:solidFill>
                <a:schemeClr val="accent2"/>
              </a:solidFill>
              <a:effectLst/>
            </a:endParaRPr>
          </a:p>
          <a:p>
            <a:r>
              <a:rPr lang="pt-BR" sz="1400" b="0" i="0" dirty="0">
                <a:effectLst/>
                <a:latin typeface="Segoe UI "/>
              </a:rPr>
              <a:t>Agora, para cada uma delas, defina um plano de ação para colocar em prática e evitar que elas atrapalhem sua rotina.</a:t>
            </a:r>
          </a:p>
          <a:p>
            <a:pPr marL="342900" indent="-342900">
              <a:buFont typeface="+mj-lt"/>
              <a:buAutoNum type="arabicPeriod"/>
            </a:pPr>
            <a:r>
              <a:rPr lang="pt-BR" sz="1400" dirty="0">
                <a:solidFill>
                  <a:schemeClr val="accent2"/>
                </a:solidFill>
                <a:latin typeface="Segoe UI "/>
              </a:rPr>
              <a:t>Praticar sem desistir </a:t>
            </a:r>
          </a:p>
          <a:p>
            <a:pPr marL="342900" indent="-342900">
              <a:buFont typeface="+mj-lt"/>
              <a:buAutoNum type="arabicPeriod"/>
            </a:pPr>
            <a:r>
              <a:rPr lang="pt-BR" sz="1400" dirty="0">
                <a:solidFill>
                  <a:schemeClr val="accent2"/>
                </a:solidFill>
                <a:latin typeface="Segoe UI "/>
              </a:rPr>
              <a:t>Tratar a ansiedade por meio de exercício físico e meditação, já que no momento não tenho condições financeiras para fazer uma terapia e estou aguardando há um ano ser encaminhada para psicóloga pelo SUS. </a:t>
            </a:r>
            <a:endParaRPr lang="pt-BR" sz="1400" dirty="0">
              <a:latin typeface="Segoe UI "/>
            </a:endParaRPr>
          </a:p>
        </p:txBody>
      </p:sp>
    </p:spTree>
    <p:extLst>
      <p:ext uri="{BB962C8B-B14F-4D97-AF65-F5344CB8AC3E}">
        <p14:creationId xmlns:p14="http://schemas.microsoft.com/office/powerpoint/2010/main" val="2736912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a:xfrm>
            <a:off x="521207" y="874643"/>
            <a:ext cx="11432253" cy="1338470"/>
          </a:xfrm>
        </p:spPr>
        <p:txBody>
          <a:bodyPr rtlCol="0">
            <a:normAutofit fontScale="90000"/>
          </a:bodyPr>
          <a:lstStyle/>
          <a:p>
            <a:pPr algn="ctr" rtl="0"/>
            <a:r>
              <a:rPr lang="pt-BR" sz="3200" b="1" dirty="0">
                <a:latin typeface="Segoe UI Light" panose="020B0502040204020203" pitchFamily="34" charset="0"/>
                <a:cs typeface="Segoe UI Light" panose="020B0502040204020203" pitchFamily="34" charset="0"/>
              </a:rPr>
              <a:t>RESUMO</a:t>
            </a:r>
            <a:br>
              <a:rPr lang="pt-BR" sz="3200" b="1" dirty="0">
                <a:latin typeface="Segoe UI Light" panose="020B0502040204020203" pitchFamily="34" charset="0"/>
                <a:cs typeface="Segoe UI Light" panose="020B0502040204020203" pitchFamily="34" charset="0"/>
              </a:rPr>
            </a:br>
            <a:br>
              <a:rPr lang="pt-BR" sz="3200" dirty="0">
                <a:latin typeface="Segoe UI Light" panose="020B0502040204020203" pitchFamily="34" charset="0"/>
                <a:cs typeface="Segoe UI Light" panose="020B0502040204020203" pitchFamily="34" charset="0"/>
              </a:rPr>
            </a:br>
            <a:r>
              <a:rPr lang="pt-BR" sz="3200" dirty="0">
                <a:latin typeface="Segoe UI Light" panose="020B0502040204020203" pitchFamily="34" charset="0"/>
                <a:cs typeface="Segoe UI Light" panose="020B0502040204020203" pitchFamily="34" charset="0"/>
              </a:rPr>
              <a:t>O que aprendemos?</a:t>
            </a:r>
          </a:p>
        </p:txBody>
      </p:sp>
      <p:sp>
        <p:nvSpPr>
          <p:cNvPr id="5" name="Espaço Reservado para Conteúdo 4"/>
          <p:cNvSpPr>
            <a:spLocks noGrp="1"/>
          </p:cNvSpPr>
          <p:nvPr>
            <p:ph sz="half" idx="4294967295"/>
          </p:nvPr>
        </p:nvSpPr>
        <p:spPr>
          <a:xfrm>
            <a:off x="541612" y="2517911"/>
            <a:ext cx="5413056" cy="4757531"/>
          </a:xfrm>
        </p:spPr>
        <p:txBody>
          <a:bodyPr rtlCol="0">
            <a:normAutofit/>
          </a:bodyPr>
          <a:lstStyle/>
          <a:p>
            <a:pPr algn="l"/>
            <a:r>
              <a:rPr lang="pt-BR" sz="1400" b="0" i="0" dirty="0">
                <a:solidFill>
                  <a:schemeClr val="tx1">
                    <a:lumMod val="75000"/>
                    <a:lumOff val="25000"/>
                  </a:schemeClr>
                </a:solidFill>
                <a:effectLst/>
                <a:latin typeface="Segoe UI" panose="020B0502040204020203" pitchFamily="34" charset="0"/>
                <a:cs typeface="Segoe UI" panose="020B0502040204020203" pitchFamily="34" charset="0"/>
              </a:rPr>
              <a:t>- Zona de conforto e Zona de Aprendizagem;</a:t>
            </a:r>
          </a:p>
          <a:p>
            <a:pPr algn="l"/>
            <a:r>
              <a:rPr lang="pt-BR" sz="1400" b="0" i="0" dirty="0">
                <a:solidFill>
                  <a:schemeClr val="tx1">
                    <a:lumMod val="75000"/>
                    <a:lumOff val="25000"/>
                  </a:schemeClr>
                </a:solidFill>
                <a:effectLst/>
                <a:latin typeface="Segoe UI" panose="020B0502040204020203" pitchFamily="34" charset="0"/>
                <a:cs typeface="Segoe UI" panose="020B0502040204020203" pitchFamily="34" charset="0"/>
              </a:rPr>
              <a:t>- Importância de sair da zona de estresse;</a:t>
            </a:r>
          </a:p>
          <a:p>
            <a:pPr algn="l"/>
            <a:r>
              <a:rPr lang="pt-BR" sz="1400" b="0" i="0" dirty="0">
                <a:solidFill>
                  <a:schemeClr val="tx1">
                    <a:lumMod val="75000"/>
                    <a:lumOff val="25000"/>
                  </a:schemeClr>
                </a:solidFill>
                <a:effectLst/>
                <a:latin typeface="Segoe UI" panose="020B0502040204020203" pitchFamily="34" charset="0"/>
                <a:cs typeface="Segoe UI" panose="020B0502040204020203" pitchFamily="34" charset="0"/>
              </a:rPr>
              <a:t>- Estado de </a:t>
            </a:r>
            <a:r>
              <a:rPr lang="pt-BR" sz="1400" b="0" i="0" dirty="0" err="1">
                <a:solidFill>
                  <a:schemeClr val="tx1">
                    <a:lumMod val="75000"/>
                    <a:lumOff val="25000"/>
                  </a:schemeClr>
                </a:solidFill>
                <a:effectLst/>
                <a:latin typeface="Segoe UI" panose="020B0502040204020203" pitchFamily="34" charset="0"/>
                <a:cs typeface="Segoe UI" panose="020B0502040204020203" pitchFamily="34" charset="0"/>
              </a:rPr>
              <a:t>flow</a:t>
            </a:r>
            <a:r>
              <a:rPr lang="pt-BR" sz="1400" b="0" i="0" dirty="0">
                <a:solidFill>
                  <a:schemeClr val="tx1">
                    <a:lumMod val="75000"/>
                    <a:lumOff val="25000"/>
                  </a:schemeClr>
                </a:solidFill>
                <a:effectLst/>
                <a:latin typeface="Segoe UI" panose="020B0502040204020203" pitchFamily="34" charset="0"/>
                <a:cs typeface="Segoe UI" panose="020B0502040204020203" pitchFamily="34" charset="0"/>
              </a:rPr>
              <a:t>, felicidade, empolgação;</a:t>
            </a:r>
          </a:p>
          <a:p>
            <a:pPr algn="l"/>
            <a:r>
              <a:rPr lang="pt-BR" sz="1400" b="0" i="0" dirty="0">
                <a:solidFill>
                  <a:schemeClr val="tx1">
                    <a:lumMod val="75000"/>
                    <a:lumOff val="25000"/>
                  </a:schemeClr>
                </a:solidFill>
                <a:effectLst/>
                <a:latin typeface="Segoe UI" panose="020B0502040204020203" pitchFamily="34" charset="0"/>
                <a:cs typeface="Segoe UI" panose="020B0502040204020203" pitchFamily="34" charset="0"/>
              </a:rPr>
              <a:t>- Direção é mais importante que velocidade;</a:t>
            </a:r>
          </a:p>
          <a:p>
            <a:pPr algn="l"/>
            <a:r>
              <a:rPr lang="pt-BR" sz="1400" b="0" i="0" dirty="0">
                <a:solidFill>
                  <a:schemeClr val="tx1">
                    <a:lumMod val="75000"/>
                    <a:lumOff val="25000"/>
                  </a:schemeClr>
                </a:solidFill>
                <a:effectLst/>
                <a:latin typeface="Segoe UI" panose="020B0502040204020203" pitchFamily="34" charset="0"/>
                <a:cs typeface="Segoe UI" panose="020B0502040204020203" pitchFamily="34" charset="0"/>
              </a:rPr>
              <a:t>- Um pouquinho todo dia gera muitas horas de aprendizado;</a:t>
            </a:r>
          </a:p>
          <a:p>
            <a:pPr algn="l"/>
            <a:r>
              <a:rPr lang="pt-BR" sz="1400" b="0" i="0" dirty="0">
                <a:solidFill>
                  <a:schemeClr val="tx1">
                    <a:lumMod val="75000"/>
                    <a:lumOff val="25000"/>
                  </a:schemeClr>
                </a:solidFill>
                <a:effectLst/>
                <a:latin typeface="Segoe UI" panose="020B0502040204020203" pitchFamily="34" charset="0"/>
                <a:cs typeface="Segoe UI" panose="020B0502040204020203" pitchFamily="34" charset="0"/>
              </a:rPr>
              <a:t>- Um hábito demora tempo para ser criado, não desista no meio;</a:t>
            </a:r>
          </a:p>
          <a:p>
            <a:pPr algn="l"/>
            <a:r>
              <a:rPr lang="pt-BR" sz="1400" b="0" i="0" dirty="0">
                <a:solidFill>
                  <a:schemeClr val="tx1">
                    <a:lumMod val="75000"/>
                    <a:lumOff val="25000"/>
                  </a:schemeClr>
                </a:solidFill>
                <a:effectLst/>
                <a:latin typeface="Segoe UI" panose="020B0502040204020203" pitchFamily="34" charset="0"/>
                <a:cs typeface="Segoe UI" panose="020B0502040204020203" pitchFamily="34" charset="0"/>
              </a:rPr>
              <a:t>- Crie bons hábitos</a:t>
            </a:r>
          </a:p>
          <a:p>
            <a:pPr algn="l"/>
            <a:endParaRPr lang="pt-BR" sz="3200" b="0" i="0" dirty="0">
              <a:solidFill>
                <a:srgbClr val="C0C0C0"/>
              </a:solidFill>
              <a:effectLst/>
              <a:latin typeface="Source Serif Pro" panose="02040603050405020204" pitchFamily="18" charset="0"/>
            </a:endParaRPr>
          </a:p>
        </p:txBody>
      </p:sp>
      <p:sp>
        <p:nvSpPr>
          <p:cNvPr id="3" name="Espaço Reservado para Conteúdo 4">
            <a:extLst>
              <a:ext uri="{FF2B5EF4-FFF2-40B4-BE49-F238E27FC236}">
                <a16:creationId xmlns:a16="http://schemas.microsoft.com/office/drawing/2014/main" id="{F6CC0965-0A0E-B82F-AD4F-53BD809D2D20}"/>
              </a:ext>
            </a:extLst>
          </p:cNvPr>
          <p:cNvSpPr txBox="1">
            <a:spLocks/>
          </p:cNvSpPr>
          <p:nvPr/>
        </p:nvSpPr>
        <p:spPr>
          <a:xfrm>
            <a:off x="6475872" y="2634306"/>
            <a:ext cx="4586979" cy="380625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r>
              <a:rPr lang="pt-BR" sz="1400" b="0" i="0" dirty="0">
                <a:solidFill>
                  <a:schemeClr val="tx1">
                    <a:lumMod val="75000"/>
                    <a:lumOff val="25000"/>
                  </a:schemeClr>
                </a:solidFill>
                <a:effectLst/>
                <a:latin typeface="Segoe UI" panose="020B0502040204020203" pitchFamily="34" charset="0"/>
                <a:cs typeface="Segoe UI" panose="020B0502040204020203" pitchFamily="34" charset="0"/>
              </a:rPr>
              <a:t>- Dicas de hábitos de um bom aprendiz;</a:t>
            </a:r>
          </a:p>
          <a:p>
            <a:pPr algn="l"/>
            <a:r>
              <a:rPr lang="pt-BR" sz="1400" b="0" i="0" dirty="0">
                <a:solidFill>
                  <a:schemeClr val="tx1">
                    <a:lumMod val="75000"/>
                    <a:lumOff val="25000"/>
                  </a:schemeClr>
                </a:solidFill>
                <a:effectLst/>
                <a:latin typeface="Segoe UI" panose="020B0502040204020203" pitchFamily="34" charset="0"/>
                <a:cs typeface="Segoe UI" panose="020B0502040204020203" pitchFamily="34" charset="0"/>
              </a:rPr>
              <a:t>- Ralos de Atenção;</a:t>
            </a:r>
          </a:p>
          <a:p>
            <a:pPr algn="l"/>
            <a:r>
              <a:rPr lang="pt-BR" sz="1400" b="0" i="0" dirty="0">
                <a:solidFill>
                  <a:schemeClr val="tx1">
                    <a:lumMod val="75000"/>
                    <a:lumOff val="25000"/>
                  </a:schemeClr>
                </a:solidFill>
                <a:effectLst/>
                <a:latin typeface="Segoe UI" panose="020B0502040204020203" pitchFamily="34" charset="0"/>
                <a:cs typeface="Segoe UI" panose="020B0502040204020203" pitchFamily="34" charset="0"/>
              </a:rPr>
              <a:t>- Barreiras físicas e emocionais;</a:t>
            </a:r>
          </a:p>
          <a:p>
            <a:pPr algn="l"/>
            <a:r>
              <a:rPr lang="pt-BR" sz="1400" b="0" i="0" dirty="0">
                <a:solidFill>
                  <a:schemeClr val="tx1">
                    <a:lumMod val="75000"/>
                    <a:lumOff val="25000"/>
                  </a:schemeClr>
                </a:solidFill>
                <a:effectLst/>
                <a:latin typeface="Segoe UI" panose="020B0502040204020203" pitchFamily="34" charset="0"/>
                <a:cs typeface="Segoe UI" panose="020B0502040204020203" pitchFamily="34" charset="0"/>
              </a:rPr>
              <a:t>- Distrações;</a:t>
            </a:r>
          </a:p>
          <a:p>
            <a:pPr algn="l"/>
            <a:r>
              <a:rPr lang="pt-BR" sz="1400" b="0" i="0" dirty="0">
                <a:solidFill>
                  <a:schemeClr val="tx1">
                    <a:lumMod val="75000"/>
                    <a:lumOff val="25000"/>
                  </a:schemeClr>
                </a:solidFill>
                <a:effectLst/>
                <a:latin typeface="Segoe UI" panose="020B0502040204020203" pitchFamily="34" charset="0"/>
                <a:cs typeface="Segoe UI" panose="020B0502040204020203" pitchFamily="34" charset="0"/>
              </a:rPr>
              <a:t>- Ansiedade;</a:t>
            </a:r>
          </a:p>
          <a:p>
            <a:pPr algn="l"/>
            <a:r>
              <a:rPr lang="pt-BR" sz="1400" b="0" i="0" dirty="0">
                <a:solidFill>
                  <a:schemeClr val="tx1">
                    <a:lumMod val="75000"/>
                    <a:lumOff val="25000"/>
                  </a:schemeClr>
                </a:solidFill>
                <a:effectLst/>
                <a:latin typeface="Segoe UI" panose="020B0502040204020203" pitchFamily="34" charset="0"/>
                <a:cs typeface="Segoe UI" panose="020B0502040204020203" pitchFamily="34" charset="0"/>
              </a:rPr>
              <a:t>- Celebração.</a:t>
            </a:r>
          </a:p>
          <a:p>
            <a:pPr>
              <a:lnSpc>
                <a:spcPts val="3600"/>
              </a:lnSpc>
              <a:spcAft>
                <a:spcPts val="0"/>
              </a:spcAft>
            </a:pPr>
            <a:endParaRPr lang="pt-BR"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76214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rtl="0"/>
            <a:r>
              <a:rPr lang="pt-BR" dirty="0">
                <a:latin typeface="Segoe UI Light" panose="020B0502040204020203" pitchFamily="34" charset="0"/>
                <a:cs typeface="Segoe UI Light" panose="020B0502040204020203" pitchFamily="34" charset="0"/>
              </a:rPr>
              <a:t>1. Como utilizar o fórum? </a:t>
            </a:r>
          </a:p>
        </p:txBody>
      </p:sp>
      <p:sp>
        <p:nvSpPr>
          <p:cNvPr id="25" name="Espaço Reservado para Conteúdo 17"/>
          <p:cNvSpPr txBox="1">
            <a:spLocks/>
          </p:cNvSpPr>
          <p:nvPr/>
        </p:nvSpPr>
        <p:spPr>
          <a:xfrm>
            <a:off x="541609" y="1455491"/>
            <a:ext cx="6203748"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sz="1600" dirty="0">
                <a:latin typeface="Segoe UI" panose="020B0502040204020203" pitchFamily="34" charset="0"/>
                <a:cs typeface="Segoe UI" panose="020B0502040204020203" pitchFamily="34" charset="0"/>
              </a:rPr>
              <a:t>Recomendações</a:t>
            </a:r>
            <a:r>
              <a:rPr lang="pt-BR" dirty="0">
                <a:latin typeface="Segoe UI" panose="020B0502040204020203" pitchFamily="34" charset="0"/>
                <a:cs typeface="Segoe UI" panose="020B0502040204020203" pitchFamily="34" charset="0"/>
              </a:rPr>
              <a:t>: [ https://www.youtube.com/watch?v=VljI7NbyVHE]</a:t>
            </a:r>
          </a:p>
        </p:txBody>
      </p:sp>
      <p:grpSp>
        <p:nvGrpSpPr>
          <p:cNvPr id="18" name="Grupo 17" descr="Círculo pequeno com o número 1 dentro indicando a etapa 1"/>
          <p:cNvGrpSpPr/>
          <p:nvPr/>
        </p:nvGrpSpPr>
        <p:grpSpPr bwMode="blackWhite">
          <a:xfrm>
            <a:off x="531552" y="2461338"/>
            <a:ext cx="558179" cy="416400"/>
            <a:chOff x="6953426" y="711274"/>
            <a:chExt cx="558179" cy="416400"/>
          </a:xfrm>
        </p:grpSpPr>
        <p:sp>
          <p:nvSpPr>
            <p:cNvPr id="19" name="Oval 18"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2000"/>
            </a:p>
          </p:txBody>
        </p:sp>
        <p:sp>
          <p:nvSpPr>
            <p:cNvPr id="20" name="Caixa de texto 19" descr="Número 1"/>
            <p:cNvSpPr txBox="1">
              <a:spLocks noChangeAspect="1"/>
            </p:cNvSpPr>
            <p:nvPr/>
          </p:nvSpPr>
          <p:spPr bwMode="blackWhite">
            <a:xfrm>
              <a:off x="6953426" y="727564"/>
              <a:ext cx="558179" cy="400110"/>
            </a:xfrm>
            <a:prstGeom prst="rect">
              <a:avLst/>
            </a:prstGeom>
            <a:noFill/>
          </p:spPr>
          <p:txBody>
            <a:bodyPr wrap="square" rtlCol="0">
              <a:spAutoFit/>
            </a:bodyPr>
            <a:lstStyle/>
            <a:p>
              <a:pPr algn="ctr" rtl="0"/>
              <a:r>
                <a:rPr lang="pt-BR" sz="2000">
                  <a:solidFill>
                    <a:schemeClr val="bg1"/>
                  </a:solidFill>
                  <a:latin typeface="Segoe UI Semibold" panose="020B0702040204020203" pitchFamily="34" charset="0"/>
                  <a:cs typeface="Segoe UI Semibold" panose="020B0702040204020203" pitchFamily="34" charset="0"/>
                </a:rPr>
                <a:t>1</a:t>
              </a:r>
            </a:p>
          </p:txBody>
        </p:sp>
      </p:grpSp>
      <p:sp>
        <p:nvSpPr>
          <p:cNvPr id="21" name="Espaço Reservado para Conteúdo 17"/>
          <p:cNvSpPr txBox="1">
            <a:spLocks/>
          </p:cNvSpPr>
          <p:nvPr/>
        </p:nvSpPr>
        <p:spPr>
          <a:xfrm>
            <a:off x="1056513" y="2501530"/>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sz="1400" dirty="0">
                <a:solidFill>
                  <a:srgbClr val="D24726"/>
                </a:solidFill>
                <a:latin typeface="Segoe UI Semibold" panose="020B0702040204020203" pitchFamily="34" charset="0"/>
                <a:cs typeface="Segoe UI Semibold" panose="020B0702040204020203" pitchFamily="34" charset="0"/>
              </a:rPr>
              <a:t>Fórum: </a:t>
            </a:r>
            <a:r>
              <a:rPr lang="pt-BR" sz="1400" dirty="0">
                <a:solidFill>
                  <a:prstClr val="black">
                    <a:lumMod val="75000"/>
                    <a:lumOff val="25000"/>
                  </a:prstClr>
                </a:solidFill>
                <a:latin typeface="Segoe UI" panose="020B0502040204020203" pitchFamily="34" charset="0"/>
                <a:cs typeface="Segoe UI" panose="020B0502040204020203" pitchFamily="34" charset="0"/>
              </a:rPr>
              <a:t>Dúvidas </a:t>
            </a:r>
            <a:r>
              <a:rPr lang="pt-BR" sz="1400" dirty="0">
                <a:solidFill>
                  <a:prstClr val="black">
                    <a:lumMod val="75000"/>
                    <a:lumOff val="25000"/>
                  </a:prstClr>
                </a:solidFill>
                <a:latin typeface="Segoe UI" panose="020B0502040204020203" pitchFamily="34" charset="0"/>
                <a:cs typeface="Segoe UI"/>
              </a:rPr>
              <a:t>– para tirar dúvidas e fortalecer a comunidade </a:t>
            </a:r>
            <a:endParaRPr lang="pt-BR" sz="14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33" name="Grupo 32" descr="Círculo pequeno com o número 2 dentro indicando a etapa 2"/>
          <p:cNvGrpSpPr/>
          <p:nvPr/>
        </p:nvGrpSpPr>
        <p:grpSpPr bwMode="blackWhite">
          <a:xfrm>
            <a:off x="531552" y="3533127"/>
            <a:ext cx="558179" cy="416400"/>
            <a:chOff x="6953426" y="711274"/>
            <a:chExt cx="558179" cy="416400"/>
          </a:xfrm>
        </p:grpSpPr>
        <p:sp>
          <p:nvSpPr>
            <p:cNvPr id="34" name="Oval 3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2000"/>
            </a:p>
          </p:txBody>
        </p:sp>
        <p:sp>
          <p:nvSpPr>
            <p:cNvPr id="35" name="Caixa de texto 34" descr="Número 2"/>
            <p:cNvSpPr txBox="1">
              <a:spLocks noChangeAspect="1"/>
            </p:cNvSpPr>
            <p:nvPr/>
          </p:nvSpPr>
          <p:spPr bwMode="blackWhite">
            <a:xfrm>
              <a:off x="6953426" y="727564"/>
              <a:ext cx="558179" cy="400110"/>
            </a:xfrm>
            <a:prstGeom prst="rect">
              <a:avLst/>
            </a:prstGeom>
            <a:noFill/>
          </p:spPr>
          <p:txBody>
            <a:bodyPr wrap="square" rtlCol="0">
              <a:spAutoFit/>
            </a:bodyPr>
            <a:lstStyle/>
            <a:p>
              <a:pPr algn="ctr" rtl="0"/>
              <a:r>
                <a:rPr lang="pt-BR" sz="2000" dirty="0">
                  <a:solidFill>
                    <a:schemeClr val="bg1"/>
                  </a:solidFill>
                  <a:latin typeface="Segoe UI Semibold" panose="020B0702040204020203" pitchFamily="34" charset="0"/>
                  <a:cs typeface="Segoe UI Semibold" panose="020B0702040204020203" pitchFamily="34" charset="0"/>
                </a:rPr>
                <a:t>2</a:t>
              </a:r>
            </a:p>
          </p:txBody>
        </p:sp>
      </p:grpSp>
      <p:sp>
        <p:nvSpPr>
          <p:cNvPr id="36" name="Espaço Reservado para Conteúdo 17"/>
          <p:cNvSpPr txBox="1">
            <a:spLocks/>
          </p:cNvSpPr>
          <p:nvPr/>
        </p:nvSpPr>
        <p:spPr>
          <a:xfrm>
            <a:off x="1056513" y="3573320"/>
            <a:ext cx="4504252" cy="270821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2000"/>
              </a:spcAft>
              <a:buNone/>
              <a:defRPr/>
            </a:pPr>
            <a:r>
              <a:rPr lang="pt-BR" sz="1400" dirty="0">
                <a:solidFill>
                  <a:srgbClr val="D24726"/>
                </a:solidFill>
                <a:latin typeface="Segoe UI Semibold" panose="020B0702040204020203" pitchFamily="34" charset="0"/>
                <a:cs typeface="Segoe UI Semibold" panose="020B0702040204020203" pitchFamily="34" charset="0"/>
              </a:rPr>
              <a:t>Poste o que aprendeu: </a:t>
            </a:r>
            <a:r>
              <a:rPr lang="pt-BR" sz="1400" dirty="0">
                <a:solidFill>
                  <a:prstClr val="black">
                    <a:lumMod val="75000"/>
                    <a:lumOff val="25000"/>
                  </a:prstClr>
                </a:solidFill>
                <a:latin typeface="Segoe UI" panose="020B0502040204020203" pitchFamily="34" charset="0"/>
                <a:cs typeface="Segoe UI" panose="020B0502040204020203" pitchFamily="34" charset="0"/>
              </a:rPr>
              <a:t>LinkedIn.</a:t>
            </a:r>
          </a:p>
          <a:p>
            <a:pPr marL="0" lvl="0" indent="0" rtl="0">
              <a:spcAft>
                <a:spcPts val="2000"/>
              </a:spcAft>
              <a:buNone/>
              <a:defRPr/>
            </a:pPr>
            <a:r>
              <a:rPr lang="pt-BR" sz="1400" dirty="0">
                <a:solidFill>
                  <a:prstClr val="black">
                    <a:lumMod val="75000"/>
                    <a:lumOff val="25000"/>
                  </a:prstClr>
                </a:solidFill>
                <a:latin typeface="Segoe UI" panose="020B0502040204020203" pitchFamily="34" charset="0"/>
                <a:cs typeface="Segoe UI" panose="020B0502040204020203" pitchFamily="34" charset="0"/>
              </a:rPr>
              <a:t>Para dar visibilidade ao que você está aprendendo e aos seus projetos</a:t>
            </a:r>
          </a:p>
        </p:txBody>
      </p:sp>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855619" y="2469279"/>
            <a:ext cx="10077423" cy="1137793"/>
          </a:xfrm>
        </p:spPr>
        <p:txBody>
          <a:bodyPr rtlCol="0">
            <a:normAutofit/>
          </a:bodyPr>
          <a:lstStyle/>
          <a:p>
            <a:pPr marL="0" indent="0" algn="ctr" rtl="0">
              <a:buNone/>
            </a:pPr>
            <a:r>
              <a:rPr lang="pt-BR" sz="2300" b="1" dirty="0">
                <a:solidFill>
                  <a:schemeClr val="bg1"/>
                </a:solidFill>
                <a:latin typeface="+mj-lt"/>
              </a:rPr>
              <a:t>03. DESVENDANDO O CÉREBRO</a:t>
            </a:r>
          </a:p>
        </p:txBody>
      </p:sp>
    </p:spTree>
    <p:extLst>
      <p:ext uri="{BB962C8B-B14F-4D97-AF65-F5344CB8AC3E}">
        <p14:creationId xmlns:p14="http://schemas.microsoft.com/office/powerpoint/2010/main" val="756418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57B28D-56D1-CE76-EE1E-0E1777C70911}"/>
              </a:ext>
            </a:extLst>
          </p:cNvPr>
          <p:cNvSpPr>
            <a:spLocks noGrp="1"/>
          </p:cNvSpPr>
          <p:nvPr>
            <p:ph type="title"/>
          </p:nvPr>
        </p:nvSpPr>
        <p:spPr/>
        <p:txBody>
          <a:bodyPr/>
          <a:lstStyle/>
          <a:p>
            <a:r>
              <a:rPr lang="pt-BR" dirty="0" err="1"/>
              <a:t>Mindset</a:t>
            </a:r>
            <a:r>
              <a:rPr lang="pt-BR" dirty="0"/>
              <a:t> fixo e de crescimento</a:t>
            </a:r>
          </a:p>
        </p:txBody>
      </p:sp>
      <p:sp>
        <p:nvSpPr>
          <p:cNvPr id="3" name="Espaço Reservado para Conteúdo 2">
            <a:extLst>
              <a:ext uri="{FF2B5EF4-FFF2-40B4-BE49-F238E27FC236}">
                <a16:creationId xmlns:a16="http://schemas.microsoft.com/office/drawing/2014/main" id="{F72C4387-837B-F1B0-FCAC-E3A48F5C2E08}"/>
              </a:ext>
            </a:extLst>
          </p:cNvPr>
          <p:cNvSpPr>
            <a:spLocks noGrp="1"/>
          </p:cNvSpPr>
          <p:nvPr>
            <p:ph sz="quarter" idx="10"/>
          </p:nvPr>
        </p:nvSpPr>
        <p:spPr>
          <a:xfrm>
            <a:off x="367219" y="1435608"/>
            <a:ext cx="3714451" cy="4974336"/>
          </a:xfrm>
        </p:spPr>
        <p:txBody>
          <a:bodyPr/>
          <a:lstStyle/>
          <a:p>
            <a:r>
              <a:rPr lang="pt-BR" dirty="0"/>
              <a:t>Vamos começar a aprofundar nosso entendimento sobre o funcionamento do cérebro. </a:t>
            </a:r>
          </a:p>
          <a:p>
            <a:r>
              <a:rPr lang="pt-BR" sz="1200" b="1" i="0" dirty="0">
                <a:solidFill>
                  <a:schemeClr val="accent2"/>
                </a:solidFill>
                <a:effectLst/>
              </a:rPr>
              <a:t>MINDSET FIXO</a:t>
            </a:r>
            <a:r>
              <a:rPr lang="pt-BR" dirty="0"/>
              <a:t>: </a:t>
            </a:r>
          </a:p>
          <a:p>
            <a:pPr marL="171450" indent="-171450">
              <a:buFontTx/>
              <a:buChar char="-"/>
            </a:pPr>
            <a:r>
              <a:rPr lang="pt-BR" dirty="0"/>
              <a:t>A quantidade de inteligência é algo limitado</a:t>
            </a:r>
          </a:p>
          <a:p>
            <a:pPr marL="171450" indent="-171450">
              <a:buFontTx/>
              <a:buChar char="-"/>
            </a:pPr>
            <a:r>
              <a:rPr lang="pt-BR" dirty="0"/>
              <a:t>Sou bom apenas em certas coisas </a:t>
            </a:r>
          </a:p>
          <a:p>
            <a:pPr marL="171450" indent="-171450">
              <a:buFontTx/>
              <a:buChar char="-"/>
            </a:pPr>
            <a:r>
              <a:rPr lang="pt-BR" dirty="0"/>
              <a:t>Desisto quando fica muito difícil </a:t>
            </a:r>
          </a:p>
          <a:p>
            <a:pPr marL="171450" indent="-171450">
              <a:buFontTx/>
              <a:buChar char="-"/>
            </a:pPr>
            <a:r>
              <a:rPr lang="pt-BR" dirty="0"/>
              <a:t>Não me sinto bem com grandes desafios </a:t>
            </a:r>
          </a:p>
          <a:p>
            <a:pPr marL="171450" indent="-171450">
              <a:buFontTx/>
              <a:buChar char="-"/>
            </a:pPr>
            <a:r>
              <a:rPr lang="pt-BR" dirty="0"/>
              <a:t>Feedback é uma crítica </a:t>
            </a:r>
          </a:p>
          <a:p>
            <a:pPr marL="171450" indent="-171450">
              <a:buFontTx/>
              <a:buChar char="-"/>
            </a:pPr>
            <a:r>
              <a:rPr lang="pt-BR" dirty="0"/>
              <a:t>Prefiro fazer coisas que já sei </a:t>
            </a:r>
          </a:p>
          <a:p>
            <a:pPr marL="171450" indent="-171450">
              <a:buFontTx/>
              <a:buChar char="-"/>
            </a:pPr>
            <a:endParaRPr lang="pt-BR" dirty="0"/>
          </a:p>
        </p:txBody>
      </p:sp>
      <p:pic>
        <p:nvPicPr>
          <p:cNvPr id="5" name="Imagem 4">
            <a:extLst>
              <a:ext uri="{FF2B5EF4-FFF2-40B4-BE49-F238E27FC236}">
                <a16:creationId xmlns:a16="http://schemas.microsoft.com/office/drawing/2014/main" id="{0EE92949-F863-4B7A-6772-EAB3AAEA77B1}"/>
              </a:ext>
            </a:extLst>
          </p:cNvPr>
          <p:cNvPicPr>
            <a:picLocks noChangeAspect="1"/>
          </p:cNvPicPr>
          <p:nvPr/>
        </p:nvPicPr>
        <p:blipFill>
          <a:blip r:embed="rId2"/>
          <a:stretch>
            <a:fillRect/>
          </a:stretch>
        </p:blipFill>
        <p:spPr>
          <a:xfrm>
            <a:off x="6314176" y="2107645"/>
            <a:ext cx="7387046" cy="397764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6" name="Espaço Reservado para Conteúdo 2">
            <a:extLst>
              <a:ext uri="{FF2B5EF4-FFF2-40B4-BE49-F238E27FC236}">
                <a16:creationId xmlns:a16="http://schemas.microsoft.com/office/drawing/2014/main" id="{57931DB0-2356-752A-FEDC-5E5ECFF62533}"/>
              </a:ext>
            </a:extLst>
          </p:cNvPr>
          <p:cNvSpPr txBox="1">
            <a:spLocks/>
          </p:cNvSpPr>
          <p:nvPr/>
        </p:nvSpPr>
        <p:spPr>
          <a:xfrm>
            <a:off x="4242088" y="2264401"/>
            <a:ext cx="3495791"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sz="1200" b="1" i="0" dirty="0">
                <a:solidFill>
                  <a:schemeClr val="accent2"/>
                </a:solidFill>
                <a:effectLst/>
              </a:rPr>
              <a:t>MINDSET DE CRESCIMENTO</a:t>
            </a:r>
            <a:r>
              <a:rPr lang="pt-BR" dirty="0"/>
              <a:t>:</a:t>
            </a:r>
          </a:p>
          <a:p>
            <a:pPr marL="171450" indent="-171450">
              <a:buFontTx/>
              <a:buChar char="-"/>
            </a:pPr>
            <a:r>
              <a:rPr lang="pt-BR" dirty="0"/>
              <a:t>A quantidade de inteligência é ilimitada </a:t>
            </a:r>
          </a:p>
          <a:p>
            <a:pPr marL="171450" indent="-171450">
              <a:buFontTx/>
              <a:buChar char="-"/>
            </a:pPr>
            <a:r>
              <a:rPr lang="pt-BR" dirty="0"/>
              <a:t>Posso ser bom em qualquer coisa </a:t>
            </a:r>
          </a:p>
          <a:p>
            <a:pPr marL="171450" indent="-171450">
              <a:buFontTx/>
              <a:buChar char="-"/>
            </a:pPr>
            <a:r>
              <a:rPr lang="pt-BR" dirty="0"/>
              <a:t>Vamos fazer dar certo!</a:t>
            </a:r>
          </a:p>
          <a:p>
            <a:pPr marL="171450" indent="-171450">
              <a:buFontTx/>
              <a:buChar char="-"/>
            </a:pPr>
            <a:r>
              <a:rPr lang="pt-BR" dirty="0"/>
              <a:t>Adoro grandes desafios </a:t>
            </a:r>
          </a:p>
          <a:p>
            <a:pPr marL="171450" indent="-171450">
              <a:buFontTx/>
              <a:buChar char="-"/>
            </a:pPr>
            <a:r>
              <a:rPr lang="pt-BR" dirty="0"/>
              <a:t>Feedback é uma ajuda para crescer </a:t>
            </a:r>
          </a:p>
          <a:p>
            <a:pPr marL="171450" indent="-171450">
              <a:buFontTx/>
              <a:buChar char="-"/>
            </a:pPr>
            <a:r>
              <a:rPr lang="pt-BR" dirty="0"/>
              <a:t>Gosto de aprender a fazer coisas que não sei</a:t>
            </a:r>
          </a:p>
        </p:txBody>
      </p:sp>
    </p:spTree>
    <p:extLst>
      <p:ext uri="{BB962C8B-B14F-4D97-AF65-F5344CB8AC3E}">
        <p14:creationId xmlns:p14="http://schemas.microsoft.com/office/powerpoint/2010/main" val="2789458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C7DA8-BFBC-A726-4082-F97E6E61BB4B}"/>
              </a:ext>
            </a:extLst>
          </p:cNvPr>
          <p:cNvSpPr>
            <a:spLocks noGrp="1"/>
          </p:cNvSpPr>
          <p:nvPr>
            <p:ph type="title"/>
          </p:nvPr>
        </p:nvSpPr>
        <p:spPr/>
        <p:txBody>
          <a:bodyPr/>
          <a:lstStyle/>
          <a:p>
            <a:r>
              <a:rPr lang="pt-BR" dirty="0" err="1"/>
              <a:t>Mindset</a:t>
            </a:r>
            <a:r>
              <a:rPr lang="pt-BR" dirty="0"/>
              <a:t> fixo e de crescimento</a:t>
            </a:r>
          </a:p>
        </p:txBody>
      </p:sp>
      <p:sp>
        <p:nvSpPr>
          <p:cNvPr id="3" name="Espaço Reservado para Conteúdo 2">
            <a:extLst>
              <a:ext uri="{FF2B5EF4-FFF2-40B4-BE49-F238E27FC236}">
                <a16:creationId xmlns:a16="http://schemas.microsoft.com/office/drawing/2014/main" id="{07BE25AB-CFB8-7E04-E14D-2983F69CA21B}"/>
              </a:ext>
            </a:extLst>
          </p:cNvPr>
          <p:cNvSpPr>
            <a:spLocks noGrp="1"/>
          </p:cNvSpPr>
          <p:nvPr>
            <p:ph sz="quarter" idx="10"/>
          </p:nvPr>
        </p:nvSpPr>
        <p:spPr>
          <a:xfrm>
            <a:off x="539496" y="1435608"/>
            <a:ext cx="4946904" cy="4974336"/>
          </a:xfrm>
        </p:spPr>
        <p:txBody>
          <a:bodyPr>
            <a:normAutofit/>
          </a:bodyPr>
          <a:lstStyle/>
          <a:p>
            <a:r>
              <a:rPr lang="pt-BR" sz="1600" dirty="0"/>
              <a:t>Será que o </a:t>
            </a:r>
            <a:r>
              <a:rPr lang="pt-BR" sz="1600" dirty="0" err="1"/>
              <a:t>Mindset</a:t>
            </a:r>
            <a:r>
              <a:rPr lang="pt-BR" sz="1600" dirty="0"/>
              <a:t> pode mudar ao longo da vida? </a:t>
            </a:r>
          </a:p>
          <a:p>
            <a:pPr marL="171450" indent="-171450">
              <a:buFont typeface="Wingdings" panose="05000000000000000000" pitchFamily="2" charset="2"/>
              <a:buChar char="q"/>
            </a:pPr>
            <a:r>
              <a:rPr lang="pt-BR" sz="1600" dirty="0"/>
              <a:t>  Busque inspiração em mentores </a:t>
            </a:r>
          </a:p>
          <a:p>
            <a:pPr marL="171450" indent="-171450">
              <a:buFont typeface="Wingdings" panose="05000000000000000000" pitchFamily="2" charset="2"/>
              <a:buChar char="q"/>
            </a:pPr>
            <a:r>
              <a:rPr lang="pt-BR" sz="1600" dirty="0"/>
              <a:t>  Autoconfiança </a:t>
            </a:r>
          </a:p>
          <a:p>
            <a:pPr marL="171450" indent="-171450">
              <a:buFont typeface="Wingdings" panose="05000000000000000000" pitchFamily="2" charset="2"/>
              <a:buChar char="q"/>
            </a:pPr>
            <a:r>
              <a:rPr lang="pt-BR" sz="1600" dirty="0"/>
              <a:t>  Aproveite as oportunidades </a:t>
            </a:r>
          </a:p>
          <a:p>
            <a:pPr marL="171450" indent="-171450">
              <a:buFont typeface="Wingdings" panose="05000000000000000000" pitchFamily="2" charset="2"/>
              <a:buChar char="q"/>
            </a:pPr>
            <a:r>
              <a:rPr lang="pt-BR" sz="1600" dirty="0"/>
              <a:t>  Motivação e foco </a:t>
            </a:r>
          </a:p>
          <a:p>
            <a:pPr marL="171450" indent="-171450">
              <a:buFont typeface="Wingdings" panose="05000000000000000000" pitchFamily="2" charset="2"/>
              <a:buChar char="q"/>
            </a:pPr>
            <a:r>
              <a:rPr lang="pt-BR" sz="1600" dirty="0"/>
              <a:t>  Dedicação </a:t>
            </a:r>
          </a:p>
          <a:p>
            <a:pPr marL="171450" indent="-171450">
              <a:buFont typeface="Wingdings" panose="05000000000000000000" pitchFamily="2" charset="2"/>
              <a:buChar char="q"/>
            </a:pPr>
            <a:r>
              <a:rPr lang="pt-BR" sz="1600" dirty="0"/>
              <a:t>  Mude aos poucos e constantemente </a:t>
            </a:r>
          </a:p>
        </p:txBody>
      </p:sp>
      <p:pic>
        <p:nvPicPr>
          <p:cNvPr id="7" name="Imagem 6">
            <a:extLst>
              <a:ext uri="{FF2B5EF4-FFF2-40B4-BE49-F238E27FC236}">
                <a16:creationId xmlns:a16="http://schemas.microsoft.com/office/drawing/2014/main" id="{36634179-C89B-91A4-D7B0-BA18D1428878}"/>
              </a:ext>
            </a:extLst>
          </p:cNvPr>
          <p:cNvPicPr>
            <a:picLocks noChangeAspect="1"/>
          </p:cNvPicPr>
          <p:nvPr/>
        </p:nvPicPr>
        <p:blipFill>
          <a:blip r:embed="rId2"/>
          <a:stretch>
            <a:fillRect/>
          </a:stretch>
        </p:blipFill>
        <p:spPr>
          <a:xfrm>
            <a:off x="5045351" y="2209801"/>
            <a:ext cx="6632711" cy="331635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571916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0BB24E-19C0-1AA4-146D-BDFEC33B3FDA}"/>
              </a:ext>
            </a:extLst>
          </p:cNvPr>
          <p:cNvSpPr>
            <a:spLocks noGrp="1"/>
          </p:cNvSpPr>
          <p:nvPr>
            <p:ph type="title"/>
          </p:nvPr>
        </p:nvSpPr>
        <p:spPr/>
        <p:txBody>
          <a:bodyPr/>
          <a:lstStyle/>
          <a:p>
            <a:r>
              <a:rPr lang="pt-BR" dirty="0"/>
              <a:t>O que reforça o </a:t>
            </a:r>
            <a:r>
              <a:rPr lang="pt-BR" dirty="0" err="1"/>
              <a:t>Mindset</a:t>
            </a:r>
            <a:r>
              <a:rPr lang="pt-BR" dirty="0"/>
              <a:t> de crescimento? </a:t>
            </a:r>
          </a:p>
        </p:txBody>
      </p:sp>
      <p:sp>
        <p:nvSpPr>
          <p:cNvPr id="3" name="Espaço Reservado para Conteúdo 2">
            <a:extLst>
              <a:ext uri="{FF2B5EF4-FFF2-40B4-BE49-F238E27FC236}">
                <a16:creationId xmlns:a16="http://schemas.microsoft.com/office/drawing/2014/main" id="{839ECA3F-9C63-8CC4-4BB4-0C72AFF544C7}"/>
              </a:ext>
            </a:extLst>
          </p:cNvPr>
          <p:cNvSpPr>
            <a:spLocks noGrp="1"/>
          </p:cNvSpPr>
          <p:nvPr>
            <p:ph sz="quarter" idx="10"/>
          </p:nvPr>
        </p:nvSpPr>
        <p:spPr>
          <a:xfrm>
            <a:off x="539496" y="1435608"/>
            <a:ext cx="11029652" cy="4974336"/>
          </a:xfrm>
        </p:spPr>
        <p:txBody>
          <a:bodyPr>
            <a:normAutofit/>
          </a:bodyPr>
          <a:lstStyle/>
          <a:p>
            <a:r>
              <a:rPr lang="pt-BR" sz="1400" b="0" i="0" dirty="0">
                <a:effectLst/>
                <a:latin typeface="Segoe UI "/>
              </a:rPr>
              <a:t>Quais das frases abaixo reforçam o </a:t>
            </a:r>
            <a:r>
              <a:rPr lang="pt-BR" sz="1400" b="1" i="0" dirty="0" err="1">
                <a:effectLst/>
                <a:latin typeface="Segoe UI "/>
              </a:rPr>
              <a:t>Mindset</a:t>
            </a:r>
            <a:r>
              <a:rPr lang="pt-BR" sz="1400" b="1" i="0" dirty="0">
                <a:effectLst/>
                <a:latin typeface="Segoe UI "/>
              </a:rPr>
              <a:t> de Crescimento</a:t>
            </a:r>
            <a:r>
              <a:rPr lang="pt-BR" sz="1400" b="0" i="0" dirty="0">
                <a:effectLst/>
                <a:latin typeface="Segoe UI "/>
              </a:rPr>
              <a:t> e devem ser fortalecidas no nosso dia a dia?</a:t>
            </a:r>
          </a:p>
          <a:p>
            <a:pPr marL="342900" indent="-342900">
              <a:buAutoNum type="alphaUcParenR"/>
            </a:pPr>
            <a:r>
              <a:rPr lang="pt-BR" sz="1400" dirty="0">
                <a:solidFill>
                  <a:schemeClr val="accent2"/>
                </a:solidFill>
                <a:latin typeface="Segoe UI "/>
              </a:rPr>
              <a:t>Vamos fazer dar certo! </a:t>
            </a:r>
          </a:p>
          <a:p>
            <a:pPr marL="342900" indent="-342900">
              <a:buAutoNum type="alphaUcParenR"/>
            </a:pPr>
            <a:r>
              <a:rPr lang="pt-BR" sz="1400" dirty="0">
                <a:solidFill>
                  <a:schemeClr val="accent2"/>
                </a:solidFill>
                <a:latin typeface="Segoe UI "/>
              </a:rPr>
              <a:t>Feedback é uma ajuda para crescer </a:t>
            </a:r>
          </a:p>
          <a:p>
            <a:pPr marL="342900" indent="-342900">
              <a:buAutoNum type="alphaUcParenR"/>
            </a:pPr>
            <a:r>
              <a:rPr lang="pt-BR" sz="1400" dirty="0">
                <a:latin typeface="Segoe UI "/>
              </a:rPr>
              <a:t>Desisto quando fica muito difícil </a:t>
            </a:r>
          </a:p>
          <a:p>
            <a:pPr marL="342900" indent="-342900">
              <a:buAutoNum type="alphaUcParenR"/>
            </a:pPr>
            <a:r>
              <a:rPr lang="pt-BR" sz="1400" dirty="0">
                <a:latin typeface="Segoe UI "/>
              </a:rPr>
              <a:t>Sou bom apenas em certas coisas </a:t>
            </a:r>
          </a:p>
          <a:p>
            <a:pPr marL="342900" indent="-342900">
              <a:buAutoNum type="alphaUcParenR"/>
            </a:pPr>
            <a:r>
              <a:rPr lang="pt-BR" sz="1400" dirty="0">
                <a:latin typeface="Segoe UI "/>
              </a:rPr>
              <a:t>Prefiro fazer coisas que já sei </a:t>
            </a:r>
          </a:p>
          <a:p>
            <a:pPr marL="342900" indent="-342900">
              <a:buAutoNum type="alphaUcParenR"/>
            </a:pPr>
            <a:r>
              <a:rPr lang="pt-BR" sz="1400" dirty="0">
                <a:solidFill>
                  <a:schemeClr val="accent2"/>
                </a:solidFill>
                <a:latin typeface="Segoe UI "/>
              </a:rPr>
              <a:t>A quantidade de inteligência é ilimitada </a:t>
            </a:r>
          </a:p>
        </p:txBody>
      </p:sp>
    </p:spTree>
    <p:extLst>
      <p:ext uri="{BB962C8B-B14F-4D97-AF65-F5344CB8AC3E}">
        <p14:creationId xmlns:p14="http://schemas.microsoft.com/office/powerpoint/2010/main" val="1164861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72689-DB3A-6648-043F-B5F5B93F7C80}"/>
              </a:ext>
            </a:extLst>
          </p:cNvPr>
          <p:cNvSpPr>
            <a:spLocks noGrp="1"/>
          </p:cNvSpPr>
          <p:nvPr>
            <p:ph type="title"/>
          </p:nvPr>
        </p:nvSpPr>
        <p:spPr/>
        <p:txBody>
          <a:bodyPr/>
          <a:lstStyle/>
          <a:p>
            <a:r>
              <a:rPr lang="pt-BR" dirty="0"/>
              <a:t>Moldando o </a:t>
            </a:r>
            <a:r>
              <a:rPr lang="pt-BR" dirty="0" err="1"/>
              <a:t>Mindset</a:t>
            </a:r>
            <a:endParaRPr lang="pt-BR" dirty="0"/>
          </a:p>
        </p:txBody>
      </p:sp>
      <p:sp>
        <p:nvSpPr>
          <p:cNvPr id="3" name="Espaço Reservado para Conteúdo 2">
            <a:extLst>
              <a:ext uri="{FF2B5EF4-FFF2-40B4-BE49-F238E27FC236}">
                <a16:creationId xmlns:a16="http://schemas.microsoft.com/office/drawing/2014/main" id="{7A631670-5B67-E46B-C492-13E2AE26450E}"/>
              </a:ext>
            </a:extLst>
          </p:cNvPr>
          <p:cNvSpPr>
            <a:spLocks noGrp="1"/>
          </p:cNvSpPr>
          <p:nvPr>
            <p:ph sz="quarter" idx="10"/>
          </p:nvPr>
        </p:nvSpPr>
        <p:spPr>
          <a:xfrm>
            <a:off x="539495" y="1435608"/>
            <a:ext cx="6987740" cy="3977640"/>
          </a:xfrm>
        </p:spPr>
        <p:txBody>
          <a:bodyPr/>
          <a:lstStyle/>
          <a:p>
            <a:pPr algn="l"/>
            <a:r>
              <a:rPr lang="pt-BR" sz="1400" b="0" i="0" dirty="0">
                <a:effectLst/>
                <a:latin typeface="Segoe UI "/>
              </a:rPr>
              <a:t>Como Podemos moldar nosso </a:t>
            </a:r>
            <a:r>
              <a:rPr lang="pt-BR" sz="1400" b="0" i="1" dirty="0" err="1">
                <a:effectLst/>
                <a:latin typeface="Segoe UI "/>
              </a:rPr>
              <a:t>mindset</a:t>
            </a:r>
            <a:r>
              <a:rPr lang="pt-BR" sz="1400" b="0" i="0" dirty="0">
                <a:effectLst/>
                <a:latin typeface="Segoe UI "/>
              </a:rPr>
              <a:t> e reforçar o modelo mental de crescimento?</a:t>
            </a:r>
          </a:p>
          <a:p>
            <a:pPr algn="l"/>
            <a:r>
              <a:rPr lang="pt-BR" sz="1400" b="0" i="0" dirty="0">
                <a:effectLst/>
                <a:latin typeface="Segoe UI "/>
              </a:rPr>
              <a:t>Lembre de duas possibilidades que ensinamos no curso e pense como você pode colocar em prática no seu dia a dia.</a:t>
            </a:r>
          </a:p>
          <a:p>
            <a:pPr algn="l"/>
            <a:endParaRPr lang="pt-BR" sz="1400" b="0" i="0" dirty="0">
              <a:effectLst/>
              <a:latin typeface="Segoe UI "/>
            </a:endParaRPr>
          </a:p>
          <a:p>
            <a:pPr marL="285750" indent="-285750" algn="l">
              <a:buFontTx/>
              <a:buChar char="-"/>
            </a:pPr>
            <a:r>
              <a:rPr lang="pt-BR" sz="1400" dirty="0">
                <a:solidFill>
                  <a:schemeClr val="accent2"/>
                </a:solidFill>
                <a:latin typeface="Segoe UI "/>
              </a:rPr>
              <a:t>Não desistir quando as coisas estiverem difíceis</a:t>
            </a:r>
          </a:p>
          <a:p>
            <a:pPr marL="285750" indent="-285750" algn="l">
              <a:buFontTx/>
              <a:buChar char="-"/>
            </a:pPr>
            <a:r>
              <a:rPr lang="pt-BR" sz="1400" dirty="0">
                <a:solidFill>
                  <a:schemeClr val="accent2"/>
                </a:solidFill>
                <a:latin typeface="Segoe UI "/>
              </a:rPr>
              <a:t>Aproveitar oportunidades </a:t>
            </a:r>
          </a:p>
          <a:p>
            <a:pPr marL="285750" indent="-285750" algn="l">
              <a:buFontTx/>
              <a:buChar char="-"/>
            </a:pPr>
            <a:endParaRPr lang="pt-BR" sz="1400" b="0" i="0" dirty="0">
              <a:effectLst/>
              <a:latin typeface="Segoe UI "/>
            </a:endParaRPr>
          </a:p>
          <a:p>
            <a:pPr algn="l"/>
            <a:endParaRPr lang="pt-BR" sz="1400" dirty="0">
              <a:latin typeface="Segoe UI "/>
            </a:endParaRPr>
          </a:p>
          <a:p>
            <a:pPr algn="l"/>
            <a:endParaRPr lang="pt-BR" sz="1400" b="0" i="0" dirty="0">
              <a:effectLst/>
              <a:latin typeface="Segoe UI "/>
            </a:endParaRPr>
          </a:p>
          <a:p>
            <a:endParaRPr lang="pt-BR" dirty="0"/>
          </a:p>
        </p:txBody>
      </p:sp>
    </p:spTree>
    <p:extLst>
      <p:ext uri="{BB962C8B-B14F-4D97-AF65-F5344CB8AC3E}">
        <p14:creationId xmlns:p14="http://schemas.microsoft.com/office/powerpoint/2010/main" val="155209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888377-612D-B0E4-D417-638255694567}"/>
              </a:ext>
            </a:extLst>
          </p:cNvPr>
          <p:cNvSpPr>
            <a:spLocks noGrp="1"/>
          </p:cNvSpPr>
          <p:nvPr>
            <p:ph type="title"/>
          </p:nvPr>
        </p:nvSpPr>
        <p:spPr/>
        <p:txBody>
          <a:bodyPr/>
          <a:lstStyle/>
          <a:p>
            <a:r>
              <a:rPr lang="pt-BR" dirty="0"/>
              <a:t>Modos focado e difuso</a:t>
            </a:r>
          </a:p>
        </p:txBody>
      </p:sp>
      <p:sp>
        <p:nvSpPr>
          <p:cNvPr id="7" name="Espaço Reservado para Conteúdo 6">
            <a:extLst>
              <a:ext uri="{FF2B5EF4-FFF2-40B4-BE49-F238E27FC236}">
                <a16:creationId xmlns:a16="http://schemas.microsoft.com/office/drawing/2014/main" id="{56B27140-2EFD-28F7-0946-8B77DF26CE1F}"/>
              </a:ext>
            </a:extLst>
          </p:cNvPr>
          <p:cNvSpPr>
            <a:spLocks noGrp="1"/>
          </p:cNvSpPr>
          <p:nvPr>
            <p:ph sz="quarter" idx="10"/>
          </p:nvPr>
        </p:nvSpPr>
        <p:spPr>
          <a:xfrm>
            <a:off x="539496" y="1435608"/>
            <a:ext cx="4416552" cy="4974336"/>
          </a:xfrm>
        </p:spPr>
        <p:txBody>
          <a:bodyPr>
            <a:normAutofit/>
          </a:bodyPr>
          <a:lstStyle/>
          <a:p>
            <a:r>
              <a:rPr lang="pt-BR" sz="1600" b="1" i="0" dirty="0">
                <a:solidFill>
                  <a:schemeClr val="accent2"/>
                </a:solidFill>
                <a:effectLst/>
              </a:rPr>
              <a:t>FOCADO:</a:t>
            </a:r>
            <a:br>
              <a:rPr lang="pt-BR" sz="1600" b="1" i="0" dirty="0">
                <a:solidFill>
                  <a:schemeClr val="accent2"/>
                </a:solidFill>
                <a:effectLst/>
              </a:rPr>
            </a:br>
            <a:r>
              <a:rPr lang="pt-BR" sz="1600" dirty="0"/>
              <a:t>Concentração</a:t>
            </a:r>
            <a:br>
              <a:rPr lang="pt-BR" sz="1600" dirty="0"/>
            </a:br>
            <a:r>
              <a:rPr lang="pt-BR" sz="1600" dirty="0"/>
              <a:t>Repetir padrões </a:t>
            </a:r>
            <a:br>
              <a:rPr lang="pt-BR" sz="1600" dirty="0"/>
            </a:br>
            <a:r>
              <a:rPr lang="pt-BR" sz="1600" dirty="0"/>
              <a:t>Planejado </a:t>
            </a:r>
            <a:br>
              <a:rPr lang="pt-BR" sz="1600" dirty="0"/>
            </a:br>
            <a:r>
              <a:rPr lang="pt-BR" sz="1600" dirty="0"/>
              <a:t>Problemas conhecidos </a:t>
            </a:r>
          </a:p>
          <a:p>
            <a:r>
              <a:rPr lang="pt-BR" sz="1600" b="1" dirty="0">
                <a:solidFill>
                  <a:schemeClr val="accent2"/>
                </a:solidFill>
              </a:rPr>
              <a:t>D</a:t>
            </a:r>
            <a:r>
              <a:rPr lang="pt-BR" sz="1600" b="1" i="0" dirty="0">
                <a:solidFill>
                  <a:schemeClr val="accent2"/>
                </a:solidFill>
                <a:effectLst/>
              </a:rPr>
              <a:t>IFUSO:</a:t>
            </a:r>
            <a:br>
              <a:rPr lang="pt-BR" sz="1600" b="1" i="0" dirty="0">
                <a:solidFill>
                  <a:schemeClr val="accent2"/>
                </a:solidFill>
                <a:effectLst/>
              </a:rPr>
            </a:br>
            <a:r>
              <a:rPr lang="pt-BR" sz="1600" dirty="0"/>
              <a:t>Visão ampliada </a:t>
            </a:r>
            <a:br>
              <a:rPr lang="pt-BR" sz="1600" dirty="0"/>
            </a:br>
            <a:r>
              <a:rPr lang="pt-BR" sz="1600" dirty="0"/>
              <a:t>Conexões inconscientes </a:t>
            </a:r>
            <a:br>
              <a:rPr lang="pt-BR" sz="1600" dirty="0"/>
            </a:br>
            <a:r>
              <a:rPr lang="pt-BR" sz="1600" dirty="0"/>
              <a:t>Aleatório </a:t>
            </a:r>
            <a:br>
              <a:rPr lang="pt-BR" sz="1600" dirty="0"/>
            </a:br>
            <a:r>
              <a:rPr lang="pt-BR" sz="1600" dirty="0"/>
              <a:t>Novas soluções </a:t>
            </a:r>
          </a:p>
        </p:txBody>
      </p:sp>
      <p:pic>
        <p:nvPicPr>
          <p:cNvPr id="11" name="Imagem 10">
            <a:extLst>
              <a:ext uri="{FF2B5EF4-FFF2-40B4-BE49-F238E27FC236}">
                <a16:creationId xmlns:a16="http://schemas.microsoft.com/office/drawing/2014/main" id="{714331C4-2DE4-F870-4873-6C1D9F00B4A5}"/>
              </a:ext>
            </a:extLst>
          </p:cNvPr>
          <p:cNvPicPr>
            <a:picLocks noChangeAspect="1"/>
          </p:cNvPicPr>
          <p:nvPr/>
        </p:nvPicPr>
        <p:blipFill>
          <a:blip r:embed="rId2">
            <a:duotone>
              <a:prstClr val="black"/>
              <a:schemeClr val="accent2">
                <a:tint val="45000"/>
                <a:satMod val="400000"/>
              </a:schemeClr>
            </a:duotone>
          </a:blip>
          <a:stretch>
            <a:fillRect/>
          </a:stretch>
        </p:blipFill>
        <p:spPr>
          <a:xfrm>
            <a:off x="4956048" y="1879092"/>
            <a:ext cx="6257925" cy="3619500"/>
          </a:xfrm>
          <a:prstGeom prst="rect">
            <a:avLst/>
          </a:prstGeom>
        </p:spPr>
      </p:pic>
    </p:spTree>
    <p:extLst>
      <p:ext uri="{BB962C8B-B14F-4D97-AF65-F5344CB8AC3E}">
        <p14:creationId xmlns:p14="http://schemas.microsoft.com/office/powerpoint/2010/main" val="2394727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67EB6-0222-2E24-9A76-F6913D4DBD81}"/>
              </a:ext>
            </a:extLst>
          </p:cNvPr>
          <p:cNvSpPr>
            <a:spLocks noGrp="1"/>
          </p:cNvSpPr>
          <p:nvPr>
            <p:ph type="title"/>
          </p:nvPr>
        </p:nvSpPr>
        <p:spPr/>
        <p:txBody>
          <a:bodyPr/>
          <a:lstStyle/>
          <a:p>
            <a:r>
              <a:rPr lang="pt-BR" dirty="0"/>
              <a:t>Modos focado e difuso</a:t>
            </a:r>
          </a:p>
        </p:txBody>
      </p:sp>
      <p:sp>
        <p:nvSpPr>
          <p:cNvPr id="3" name="Espaço Reservado para Conteúdo 2">
            <a:extLst>
              <a:ext uri="{FF2B5EF4-FFF2-40B4-BE49-F238E27FC236}">
                <a16:creationId xmlns:a16="http://schemas.microsoft.com/office/drawing/2014/main" id="{6EBF55D0-A2E9-0AFB-ED02-E438108E13F1}"/>
              </a:ext>
            </a:extLst>
          </p:cNvPr>
          <p:cNvSpPr>
            <a:spLocks noGrp="1"/>
          </p:cNvSpPr>
          <p:nvPr>
            <p:ph sz="quarter" idx="10"/>
          </p:nvPr>
        </p:nvSpPr>
        <p:spPr>
          <a:xfrm>
            <a:off x="539495" y="1435608"/>
            <a:ext cx="11135670" cy="3977640"/>
          </a:xfrm>
        </p:spPr>
        <p:txBody>
          <a:bodyPr>
            <a:normAutofit/>
          </a:bodyPr>
          <a:lstStyle/>
          <a:p>
            <a:pPr algn="ctr"/>
            <a:endParaRPr lang="pt-BR" sz="1800" dirty="0"/>
          </a:p>
          <a:p>
            <a:pPr algn="ctr"/>
            <a:r>
              <a:rPr lang="pt-BR" sz="1800" dirty="0"/>
              <a:t>Estudar mais de um tema por vez;</a:t>
            </a:r>
          </a:p>
          <a:p>
            <a:pPr algn="ctr"/>
            <a:r>
              <a:rPr lang="pt-BR" sz="1800" dirty="0"/>
              <a:t>Ler dois livros ao mesmo tempo;</a:t>
            </a:r>
          </a:p>
          <a:p>
            <a:pPr algn="ctr"/>
            <a:r>
              <a:rPr lang="pt-BR" sz="1800" dirty="0"/>
              <a:t> Ter um emprego e um projeto voluntário; </a:t>
            </a:r>
          </a:p>
          <a:p>
            <a:pPr algn="ctr"/>
            <a:r>
              <a:rPr lang="pt-BR" sz="1800" dirty="0"/>
              <a:t>Não abrir mão dos momentos de ócio.</a:t>
            </a:r>
          </a:p>
        </p:txBody>
      </p:sp>
    </p:spTree>
    <p:extLst>
      <p:ext uri="{BB962C8B-B14F-4D97-AF65-F5344CB8AC3E}">
        <p14:creationId xmlns:p14="http://schemas.microsoft.com/office/powerpoint/2010/main" val="1887381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B7A2BB-167F-6560-E48C-36265AB54E33}"/>
              </a:ext>
            </a:extLst>
          </p:cNvPr>
          <p:cNvSpPr>
            <a:spLocks noGrp="1"/>
          </p:cNvSpPr>
          <p:nvPr>
            <p:ph type="title"/>
          </p:nvPr>
        </p:nvSpPr>
        <p:spPr/>
        <p:txBody>
          <a:bodyPr/>
          <a:lstStyle/>
          <a:p>
            <a:r>
              <a:rPr lang="pt-BR" dirty="0"/>
              <a:t>Importância do modo difuso</a:t>
            </a:r>
          </a:p>
        </p:txBody>
      </p:sp>
      <p:sp>
        <p:nvSpPr>
          <p:cNvPr id="3" name="Espaço Reservado para Conteúdo 2">
            <a:extLst>
              <a:ext uri="{FF2B5EF4-FFF2-40B4-BE49-F238E27FC236}">
                <a16:creationId xmlns:a16="http://schemas.microsoft.com/office/drawing/2014/main" id="{64D9A7BF-9264-A669-F019-F971E2FA1BFB}"/>
              </a:ext>
            </a:extLst>
          </p:cNvPr>
          <p:cNvSpPr>
            <a:spLocks noGrp="1"/>
          </p:cNvSpPr>
          <p:nvPr>
            <p:ph sz="quarter" idx="10"/>
          </p:nvPr>
        </p:nvSpPr>
        <p:spPr>
          <a:xfrm>
            <a:off x="539495" y="1435608"/>
            <a:ext cx="11029653" cy="5137470"/>
          </a:xfrm>
        </p:spPr>
        <p:txBody>
          <a:bodyPr>
            <a:normAutofit fontScale="92500" lnSpcReduction="10000"/>
          </a:bodyPr>
          <a:lstStyle/>
          <a:p>
            <a:r>
              <a:rPr lang="pt-BR" sz="1400" b="0" i="0" dirty="0">
                <a:effectLst/>
                <a:cs typeface="Segoe UI" panose="020B0502040204020203" pitchFamily="34" charset="0"/>
              </a:rPr>
              <a:t>Por que é tão importante despertar o modo difuso de funcionamento do cérebro? O que ele faz? E como podemos ativar o funcionamento desse modo?</a:t>
            </a:r>
          </a:p>
          <a:p>
            <a:r>
              <a:rPr lang="pt-BR" sz="1400" dirty="0">
                <a:solidFill>
                  <a:schemeClr val="accent2"/>
                </a:solidFill>
                <a:latin typeface="Segoe UI "/>
                <a:cs typeface="Segoe UI" panose="020B0502040204020203" pitchFamily="34" charset="0"/>
              </a:rPr>
              <a:t>O modo difuso </a:t>
            </a:r>
            <a:r>
              <a:rPr lang="pt-BR" sz="1400" b="0" i="0" dirty="0">
                <a:solidFill>
                  <a:schemeClr val="accent2"/>
                </a:solidFill>
                <a:effectLst/>
                <a:latin typeface="Segoe UI "/>
              </a:rPr>
              <a:t>articula processos distraídos, sem metodologia definida, é possível encontrar novos caminhos. E por isso conseguimos encontrar novas soluções nesse estado e vincular os neurônios de outra maneira.</a:t>
            </a:r>
          </a:p>
          <a:p>
            <a:r>
              <a:rPr lang="pt-BR" sz="1400" b="0" i="0" dirty="0">
                <a:solidFill>
                  <a:schemeClr val="accent2"/>
                </a:solidFill>
                <a:effectLst/>
                <a:latin typeface="Segoe UI "/>
                <a:cs typeface="Segoe UI" panose="020B0502040204020203" pitchFamily="34" charset="0"/>
              </a:rPr>
              <a:t>Para ativar o funcionamento d</a:t>
            </a:r>
            <a:r>
              <a:rPr lang="pt-BR" sz="1400" dirty="0">
                <a:solidFill>
                  <a:schemeClr val="accent2"/>
                </a:solidFill>
                <a:latin typeface="Segoe UI "/>
                <a:cs typeface="Segoe UI" panose="020B0502040204020203" pitchFamily="34" charset="0"/>
              </a:rPr>
              <a:t>o modo difuso: </a:t>
            </a:r>
            <a:endParaRPr lang="pt-BR" sz="1400" b="0" i="0" dirty="0">
              <a:solidFill>
                <a:schemeClr val="accent2"/>
              </a:solidFill>
              <a:effectLst/>
              <a:latin typeface="Segoe UI "/>
              <a:cs typeface="Segoe UI" panose="020B0502040204020203" pitchFamily="34" charset="0"/>
            </a:endParaRPr>
          </a:p>
          <a:p>
            <a:pPr algn="l">
              <a:buFont typeface="Arial" panose="020B0604020202020204" pitchFamily="34" charset="0"/>
              <a:buChar char="•"/>
            </a:pPr>
            <a:r>
              <a:rPr lang="pt-BR" sz="1400" b="0" i="0" dirty="0">
                <a:solidFill>
                  <a:schemeClr val="accent2"/>
                </a:solidFill>
                <a:effectLst/>
                <a:latin typeface="Segoe UI "/>
              </a:rPr>
              <a:t> Estudar mais de um tema por vez.</a:t>
            </a:r>
          </a:p>
          <a:p>
            <a:pPr algn="l">
              <a:buFont typeface="Arial" panose="020B0604020202020204" pitchFamily="34" charset="0"/>
              <a:buChar char="•"/>
            </a:pPr>
            <a:r>
              <a:rPr lang="pt-BR" sz="1400" b="0" i="0" dirty="0">
                <a:solidFill>
                  <a:schemeClr val="accent2"/>
                </a:solidFill>
                <a:effectLst/>
                <a:latin typeface="Segoe UI "/>
              </a:rPr>
              <a:t> Ler dois livros ao mesmo tempo.</a:t>
            </a:r>
          </a:p>
          <a:p>
            <a:pPr algn="l">
              <a:buFont typeface="Arial" panose="020B0604020202020204" pitchFamily="34" charset="0"/>
              <a:buChar char="•"/>
            </a:pPr>
            <a:r>
              <a:rPr lang="pt-BR" sz="1400" b="0" i="0" dirty="0">
                <a:solidFill>
                  <a:schemeClr val="accent2"/>
                </a:solidFill>
                <a:effectLst/>
                <a:latin typeface="Segoe UI "/>
              </a:rPr>
              <a:t> Ter um emprego e um projeto voluntário.</a:t>
            </a:r>
          </a:p>
          <a:p>
            <a:pPr algn="l">
              <a:buFont typeface="Arial" panose="020B0604020202020204" pitchFamily="34" charset="0"/>
              <a:buChar char="•"/>
            </a:pPr>
            <a:r>
              <a:rPr lang="pt-BR" sz="1400" b="0" i="0" dirty="0">
                <a:solidFill>
                  <a:schemeClr val="accent2"/>
                </a:solidFill>
                <a:effectLst/>
                <a:latin typeface="Segoe UI "/>
              </a:rPr>
              <a:t> Não abrir mão dos momentos de ócio.</a:t>
            </a:r>
          </a:p>
          <a:p>
            <a:pPr algn="l">
              <a:buFont typeface="Arial" panose="020B0604020202020204" pitchFamily="34" charset="0"/>
              <a:buChar char="•"/>
            </a:pPr>
            <a:r>
              <a:rPr lang="pt-BR" sz="1400" b="0" i="0" dirty="0">
                <a:solidFill>
                  <a:schemeClr val="accent2"/>
                </a:solidFill>
                <a:effectLst/>
                <a:latin typeface="Segoe UI "/>
              </a:rPr>
              <a:t> Combinar diferentes métodos de aprendizagem: auditivo, visual, leitura/escrita e cinestésico. </a:t>
            </a:r>
          </a:p>
          <a:p>
            <a:endParaRPr lang="pt-BR" sz="1400" dirty="0">
              <a:solidFill>
                <a:schemeClr val="accent2"/>
              </a:solidFill>
              <a:cs typeface="Segoe UI" panose="020B0502040204020203" pitchFamily="34" charset="0"/>
            </a:endParaRPr>
          </a:p>
        </p:txBody>
      </p:sp>
    </p:spTree>
    <p:extLst>
      <p:ext uri="{BB962C8B-B14F-4D97-AF65-F5344CB8AC3E}">
        <p14:creationId xmlns:p14="http://schemas.microsoft.com/office/powerpoint/2010/main" val="3878901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521313-1390-6AF7-23EA-251766DB8825}"/>
              </a:ext>
            </a:extLst>
          </p:cNvPr>
          <p:cNvSpPr>
            <a:spLocks noGrp="1"/>
          </p:cNvSpPr>
          <p:nvPr>
            <p:ph type="title"/>
          </p:nvPr>
        </p:nvSpPr>
        <p:spPr/>
        <p:txBody>
          <a:bodyPr/>
          <a:lstStyle/>
          <a:p>
            <a:r>
              <a:rPr lang="pt-BR" dirty="0"/>
              <a:t>Formatos de aprendizagem</a:t>
            </a:r>
          </a:p>
        </p:txBody>
      </p:sp>
      <p:sp>
        <p:nvSpPr>
          <p:cNvPr id="3" name="Espaço Reservado para Conteúdo 2">
            <a:extLst>
              <a:ext uri="{FF2B5EF4-FFF2-40B4-BE49-F238E27FC236}">
                <a16:creationId xmlns:a16="http://schemas.microsoft.com/office/drawing/2014/main" id="{81C3B973-8851-9BC4-6C3A-A7D4AC455A74}"/>
              </a:ext>
            </a:extLst>
          </p:cNvPr>
          <p:cNvSpPr>
            <a:spLocks noGrp="1"/>
          </p:cNvSpPr>
          <p:nvPr>
            <p:ph sz="quarter" idx="10"/>
          </p:nvPr>
        </p:nvSpPr>
        <p:spPr>
          <a:xfrm>
            <a:off x="521207" y="2071712"/>
            <a:ext cx="6099843" cy="3977640"/>
          </a:xfrm>
        </p:spPr>
        <p:txBody>
          <a:bodyPr>
            <a:normAutofit/>
          </a:bodyPr>
          <a:lstStyle/>
          <a:p>
            <a:r>
              <a:rPr lang="pt-BR" sz="1400" dirty="0"/>
              <a:t>Quais são os melhores formatos para aprender de forma eficiente? </a:t>
            </a:r>
          </a:p>
          <a:p>
            <a:pPr marL="171450" indent="-171450">
              <a:buFont typeface="Wingdings" panose="05000000000000000000" pitchFamily="2" charset="2"/>
              <a:buChar char="q"/>
            </a:pPr>
            <a:r>
              <a:rPr lang="pt-BR" sz="1400" dirty="0"/>
              <a:t> </a:t>
            </a:r>
            <a:r>
              <a:rPr lang="pt-BR" sz="1400" b="1" i="0" dirty="0">
                <a:solidFill>
                  <a:schemeClr val="accent2"/>
                </a:solidFill>
                <a:effectLst/>
              </a:rPr>
              <a:t>Auditivo</a:t>
            </a:r>
            <a:r>
              <a:rPr lang="pt-BR" sz="1400" dirty="0"/>
              <a:t>: Podcasts, </a:t>
            </a:r>
            <a:r>
              <a:rPr lang="pt-BR" sz="1400" dirty="0" err="1"/>
              <a:t>Audio</a:t>
            </a:r>
            <a:r>
              <a:rPr lang="pt-BR" sz="1400" dirty="0"/>
              <a:t> books e ouvir gravações de aulas </a:t>
            </a:r>
          </a:p>
          <a:p>
            <a:pPr marL="171450" indent="-171450">
              <a:buFont typeface="Wingdings" panose="05000000000000000000" pitchFamily="2" charset="2"/>
              <a:buChar char="q"/>
            </a:pPr>
            <a:r>
              <a:rPr lang="pt-BR" sz="1400" dirty="0"/>
              <a:t> </a:t>
            </a:r>
            <a:r>
              <a:rPr lang="pt-BR" sz="1400" b="1" i="0" dirty="0">
                <a:solidFill>
                  <a:schemeClr val="accent2"/>
                </a:solidFill>
                <a:effectLst/>
              </a:rPr>
              <a:t>Visual</a:t>
            </a:r>
            <a:r>
              <a:rPr lang="pt-BR" sz="1400" dirty="0"/>
              <a:t>: Infográficos, Power Points, </a:t>
            </a:r>
            <a:r>
              <a:rPr lang="pt-BR" sz="1400" dirty="0" err="1"/>
              <a:t>Teds</a:t>
            </a:r>
            <a:r>
              <a:rPr lang="pt-BR" sz="1400" dirty="0"/>
              <a:t>, </a:t>
            </a:r>
            <a:r>
              <a:rPr lang="pt-BR" sz="1400" dirty="0" err="1"/>
              <a:t>Video</a:t>
            </a:r>
            <a:r>
              <a:rPr lang="pt-BR" sz="1400" dirty="0"/>
              <a:t> Aulas e Mapa Mentais </a:t>
            </a:r>
          </a:p>
          <a:p>
            <a:pPr marL="171450" indent="-171450">
              <a:buFont typeface="Wingdings" panose="05000000000000000000" pitchFamily="2" charset="2"/>
              <a:buChar char="q"/>
            </a:pPr>
            <a:r>
              <a:rPr lang="pt-BR" sz="1400" dirty="0"/>
              <a:t> </a:t>
            </a:r>
            <a:r>
              <a:rPr lang="pt-BR" sz="1400" b="1" dirty="0">
                <a:solidFill>
                  <a:schemeClr val="accent2"/>
                </a:solidFill>
              </a:rPr>
              <a:t>L</a:t>
            </a:r>
            <a:r>
              <a:rPr lang="pt-BR" sz="1400" b="1" i="0" dirty="0">
                <a:solidFill>
                  <a:schemeClr val="accent2"/>
                </a:solidFill>
                <a:effectLst/>
              </a:rPr>
              <a:t>eitura/Escrita: </a:t>
            </a:r>
            <a:r>
              <a:rPr lang="pt-BR" sz="1400" dirty="0"/>
              <a:t> Livros, Sites, Blogs, Artigos e Resumos</a:t>
            </a:r>
          </a:p>
          <a:p>
            <a:pPr marL="171450" indent="-171450">
              <a:buFont typeface="Wingdings" panose="05000000000000000000" pitchFamily="2" charset="2"/>
              <a:buChar char="q"/>
            </a:pPr>
            <a:r>
              <a:rPr lang="pt-BR" sz="1400" dirty="0"/>
              <a:t> </a:t>
            </a:r>
            <a:r>
              <a:rPr lang="pt-BR" sz="1400" b="1" i="0" dirty="0">
                <a:solidFill>
                  <a:schemeClr val="accent2"/>
                </a:solidFill>
                <a:effectLst/>
              </a:rPr>
              <a:t>Cinestésico</a:t>
            </a:r>
            <a:r>
              <a:rPr lang="pt-BR" sz="1400" dirty="0"/>
              <a:t>: Eventos, </a:t>
            </a:r>
            <a:r>
              <a:rPr lang="pt-BR" sz="1400" dirty="0" err="1"/>
              <a:t>On</a:t>
            </a:r>
            <a:r>
              <a:rPr lang="pt-BR" sz="1400" dirty="0"/>
              <a:t> </a:t>
            </a:r>
            <a:r>
              <a:rPr lang="pt-BR" sz="1400" dirty="0" err="1"/>
              <a:t>the</a:t>
            </a:r>
            <a:r>
              <a:rPr lang="pt-BR" sz="1400" dirty="0"/>
              <a:t> </a:t>
            </a:r>
            <a:r>
              <a:rPr lang="pt-BR" sz="1400" dirty="0" err="1"/>
              <a:t>Job</a:t>
            </a:r>
            <a:r>
              <a:rPr lang="pt-BR" sz="1400" dirty="0"/>
              <a:t> / Carona e Projetos</a:t>
            </a:r>
          </a:p>
        </p:txBody>
      </p:sp>
      <p:pic>
        <p:nvPicPr>
          <p:cNvPr id="5" name="Imagem 4">
            <a:extLst>
              <a:ext uri="{FF2B5EF4-FFF2-40B4-BE49-F238E27FC236}">
                <a16:creationId xmlns:a16="http://schemas.microsoft.com/office/drawing/2014/main" id="{1BBB41E2-5C8E-3D54-82B5-78491B1E755D}"/>
              </a:ext>
            </a:extLst>
          </p:cNvPr>
          <p:cNvPicPr>
            <a:picLocks noChangeAspect="1"/>
          </p:cNvPicPr>
          <p:nvPr/>
        </p:nvPicPr>
        <p:blipFill>
          <a:blip r:embed="rId2"/>
          <a:stretch>
            <a:fillRect/>
          </a:stretch>
        </p:blipFill>
        <p:spPr>
          <a:xfrm>
            <a:off x="7137887" y="1581382"/>
            <a:ext cx="4223070" cy="4223070"/>
          </a:xfrm>
          <a:prstGeom prst="rect">
            <a:avLst/>
          </a:prstGeom>
        </p:spPr>
      </p:pic>
    </p:spTree>
    <p:extLst>
      <p:ext uri="{BB962C8B-B14F-4D97-AF65-F5344CB8AC3E}">
        <p14:creationId xmlns:p14="http://schemas.microsoft.com/office/powerpoint/2010/main" val="3971729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F0FECF-E561-3C35-6430-2DAE801DD756}"/>
              </a:ext>
            </a:extLst>
          </p:cNvPr>
          <p:cNvSpPr>
            <a:spLocks noGrp="1"/>
          </p:cNvSpPr>
          <p:nvPr>
            <p:ph type="title"/>
          </p:nvPr>
        </p:nvSpPr>
        <p:spPr/>
        <p:txBody>
          <a:bodyPr/>
          <a:lstStyle/>
          <a:p>
            <a:r>
              <a:rPr lang="pt-BR" dirty="0"/>
              <a:t>Qual seu formato preferido? </a:t>
            </a:r>
          </a:p>
        </p:txBody>
      </p:sp>
      <p:sp>
        <p:nvSpPr>
          <p:cNvPr id="3" name="Espaço Reservado para Conteúdo 2">
            <a:extLst>
              <a:ext uri="{FF2B5EF4-FFF2-40B4-BE49-F238E27FC236}">
                <a16:creationId xmlns:a16="http://schemas.microsoft.com/office/drawing/2014/main" id="{BA696750-E122-17FE-3CAF-27AD3B6A1717}"/>
              </a:ext>
            </a:extLst>
          </p:cNvPr>
          <p:cNvSpPr>
            <a:spLocks noGrp="1"/>
          </p:cNvSpPr>
          <p:nvPr>
            <p:ph sz="quarter" idx="10"/>
          </p:nvPr>
        </p:nvSpPr>
        <p:spPr>
          <a:xfrm>
            <a:off x="539496" y="1435608"/>
            <a:ext cx="11201930" cy="3977640"/>
          </a:xfrm>
        </p:spPr>
        <p:txBody>
          <a:bodyPr/>
          <a:lstStyle/>
          <a:p>
            <a:pPr algn="l"/>
            <a:r>
              <a:rPr lang="pt-BR" sz="1400" b="0" i="0" dirty="0">
                <a:effectLst/>
                <a:latin typeface="Segoe UI "/>
              </a:rPr>
              <a:t>Agora que você já conhece os formatos de aprendizagem e a maneira de aproveitar melhor cada um deles, chegou a hora de saber qual é o seu formato preferido, e assim poder aproveitar seu potencial máximo de autodesenvolvimento.</a:t>
            </a:r>
          </a:p>
          <a:p>
            <a:pPr algn="l"/>
            <a:r>
              <a:rPr lang="pt-BR" sz="1400" b="0" i="0" dirty="0">
                <a:effectLst/>
                <a:latin typeface="Segoe UI "/>
              </a:rPr>
              <a:t>Mas lembre-se, é importante aproveitar todos os estilos e misturá-los, assim você ganha mais fontes e ferramentas para se tornar um super </a:t>
            </a:r>
            <a:r>
              <a:rPr lang="pt-BR" sz="1400" b="0" i="1" dirty="0" err="1">
                <a:effectLst/>
                <a:latin typeface="Segoe UI "/>
              </a:rPr>
              <a:t>Lifelong</a:t>
            </a:r>
            <a:r>
              <a:rPr lang="pt-BR" sz="1400" b="0" i="1" dirty="0">
                <a:effectLst/>
                <a:latin typeface="Segoe UI "/>
              </a:rPr>
              <a:t> </a:t>
            </a:r>
            <a:r>
              <a:rPr lang="pt-BR" sz="1400" b="0" i="1" dirty="0" err="1">
                <a:effectLst/>
                <a:latin typeface="Segoe UI "/>
              </a:rPr>
              <a:t>Learner</a:t>
            </a:r>
            <a:r>
              <a:rPr lang="pt-BR" sz="1400" b="0" i="0" dirty="0">
                <a:effectLst/>
                <a:latin typeface="Segoe UI "/>
              </a:rPr>
              <a:t>.</a:t>
            </a:r>
          </a:p>
          <a:p>
            <a:pPr algn="l"/>
            <a:r>
              <a:rPr lang="pt-BR" sz="1400" dirty="0">
                <a:latin typeface="Segoe UI "/>
                <a:hlinkClick r:id="rId2"/>
              </a:rPr>
              <a:t>https://vark-learn.com/the-vark-questionnaire/</a:t>
            </a:r>
            <a:endParaRPr lang="pt-BR" sz="1400" dirty="0">
              <a:latin typeface="Segoe UI "/>
            </a:endParaRPr>
          </a:p>
          <a:p>
            <a:pPr algn="l"/>
            <a:endParaRPr lang="pt-BR" sz="1400" b="0" i="0" dirty="0">
              <a:effectLst/>
              <a:latin typeface="Segoe UI "/>
            </a:endParaRPr>
          </a:p>
          <a:p>
            <a:pPr algn="l"/>
            <a:r>
              <a:rPr lang="pt-BR" sz="1400" dirty="0">
                <a:solidFill>
                  <a:schemeClr val="accent2"/>
                </a:solidFill>
                <a:latin typeface="Segoe UI "/>
              </a:rPr>
              <a:t>CINESTÉSICO</a:t>
            </a:r>
            <a:endParaRPr lang="pt-BR" sz="1400" b="0" i="0" dirty="0">
              <a:solidFill>
                <a:schemeClr val="accent2"/>
              </a:solidFill>
              <a:effectLst/>
              <a:latin typeface="Segoe UI "/>
            </a:endParaRPr>
          </a:p>
        </p:txBody>
      </p:sp>
    </p:spTree>
    <p:extLst>
      <p:ext uri="{BB962C8B-B14F-4D97-AF65-F5344CB8AC3E}">
        <p14:creationId xmlns:p14="http://schemas.microsoft.com/office/powerpoint/2010/main" val="2157563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rtl="0"/>
            <a:r>
              <a:rPr lang="pt-BR" dirty="0"/>
              <a:t>2. Aprenda a aprender </a:t>
            </a:r>
            <a:endParaRPr lang="pt-BR" dirty="0">
              <a:latin typeface="Segoe UI Light" panose="020B0502040204020203" pitchFamily="34" charset="0"/>
              <a:cs typeface="Segoe UI Light" panose="020B0502040204020203" pitchFamily="34" charset="0"/>
            </a:endParaRPr>
          </a:p>
        </p:txBody>
      </p:sp>
      <p:sp>
        <p:nvSpPr>
          <p:cNvPr id="25" name="Espaço Reservado para Conteúdo 17"/>
          <p:cNvSpPr txBox="1">
            <a:spLocks/>
          </p:cNvSpPr>
          <p:nvPr/>
        </p:nvSpPr>
        <p:spPr>
          <a:xfrm>
            <a:off x="541609" y="1455491"/>
            <a:ext cx="10815504" cy="99928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sz="1600" dirty="0">
                <a:latin typeface="Segoe UI" panose="020B0502040204020203" pitchFamily="34" charset="0"/>
                <a:cs typeface="Segoe UI" panose="020B0502040204020203" pitchFamily="34" charset="0"/>
              </a:rPr>
              <a:t>Artigo: 04 pontos essenciais que o Gui Silveira já nos ensinou para aprender a aprender a aprender</a:t>
            </a:r>
            <a:r>
              <a:rPr lang="pt-BR" dirty="0">
                <a:latin typeface="Segoe UI" panose="020B0502040204020203" pitchFamily="34" charset="0"/>
                <a:cs typeface="Segoe UI" panose="020B0502040204020203" pitchFamily="34" charset="0"/>
              </a:rPr>
              <a:t>:</a:t>
            </a:r>
            <a:br>
              <a:rPr lang="pt-BR" dirty="0">
                <a:latin typeface="Segoe UI" panose="020B0502040204020203" pitchFamily="34" charset="0"/>
                <a:cs typeface="Segoe UI" panose="020B0502040204020203" pitchFamily="34" charset="0"/>
              </a:rPr>
            </a:br>
            <a:r>
              <a:rPr lang="pt-BR" dirty="0">
                <a:latin typeface="Segoe UI" panose="020B0502040204020203" pitchFamily="34" charset="0"/>
                <a:cs typeface="Segoe UI" panose="020B0502040204020203" pitchFamily="34" charset="0"/>
              </a:rPr>
              <a:t> [https://www.alura.com.br/artigos/04-dicas-do-gui-silveira-para-aprender-a-aprender]</a:t>
            </a:r>
          </a:p>
        </p:txBody>
      </p:sp>
      <p:grpSp>
        <p:nvGrpSpPr>
          <p:cNvPr id="18" name="Grupo 17" descr="Círculo pequeno com o número 1 dentro indicando a etapa 1"/>
          <p:cNvGrpSpPr/>
          <p:nvPr/>
        </p:nvGrpSpPr>
        <p:grpSpPr bwMode="blackWhite">
          <a:xfrm>
            <a:off x="531552" y="2461338"/>
            <a:ext cx="558179" cy="416400"/>
            <a:chOff x="6953426" y="711274"/>
            <a:chExt cx="558179" cy="416400"/>
          </a:xfrm>
        </p:grpSpPr>
        <p:sp>
          <p:nvSpPr>
            <p:cNvPr id="19" name="Oval 18"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2000"/>
            </a:p>
          </p:txBody>
        </p:sp>
        <p:sp>
          <p:nvSpPr>
            <p:cNvPr id="20" name="Caixa de texto 19" descr="Número 1"/>
            <p:cNvSpPr txBox="1">
              <a:spLocks noChangeAspect="1"/>
            </p:cNvSpPr>
            <p:nvPr/>
          </p:nvSpPr>
          <p:spPr bwMode="blackWhite">
            <a:xfrm>
              <a:off x="6953426" y="727564"/>
              <a:ext cx="558179" cy="400110"/>
            </a:xfrm>
            <a:prstGeom prst="rect">
              <a:avLst/>
            </a:prstGeom>
            <a:noFill/>
          </p:spPr>
          <p:txBody>
            <a:bodyPr wrap="square" rtlCol="0">
              <a:spAutoFit/>
            </a:bodyPr>
            <a:lstStyle/>
            <a:p>
              <a:pPr algn="ctr" rtl="0"/>
              <a:r>
                <a:rPr lang="pt-BR" sz="2000" dirty="0">
                  <a:solidFill>
                    <a:schemeClr val="bg1"/>
                  </a:solidFill>
                  <a:latin typeface="Segoe UI Semibold" panose="020B0702040204020203" pitchFamily="34" charset="0"/>
                  <a:cs typeface="Segoe UI Semibold" panose="020B0702040204020203" pitchFamily="34" charset="0"/>
                </a:rPr>
                <a:t>1</a:t>
              </a:r>
            </a:p>
          </p:txBody>
        </p:sp>
      </p:grpSp>
      <p:sp>
        <p:nvSpPr>
          <p:cNvPr id="21" name="Espaço Reservado para Conteúdo 17"/>
          <p:cNvSpPr txBox="1">
            <a:spLocks/>
          </p:cNvSpPr>
          <p:nvPr/>
        </p:nvSpPr>
        <p:spPr>
          <a:xfrm>
            <a:off x="1056513" y="2501530"/>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sz="1400" dirty="0">
                <a:solidFill>
                  <a:prstClr val="black">
                    <a:lumMod val="75000"/>
                    <a:lumOff val="25000"/>
                  </a:prstClr>
                </a:solidFill>
                <a:latin typeface="Segoe UI" panose="020B0502040204020203" pitchFamily="34" charset="0"/>
                <a:cs typeface="Segoe UI" panose="020B0502040204020203" pitchFamily="34" charset="0"/>
              </a:rPr>
              <a:t>Estudar um pouco </a:t>
            </a:r>
            <a:r>
              <a:rPr lang="pt-BR" sz="1400" dirty="0">
                <a:solidFill>
                  <a:schemeClr val="accent2"/>
                </a:solidFill>
                <a:latin typeface="Segoe UI" panose="020B0502040204020203" pitchFamily="34" charset="0"/>
                <a:cs typeface="Segoe UI" panose="020B0502040204020203" pitchFamily="34" charset="0"/>
              </a:rPr>
              <a:t>todos os dias </a:t>
            </a:r>
          </a:p>
        </p:txBody>
      </p:sp>
      <p:grpSp>
        <p:nvGrpSpPr>
          <p:cNvPr id="33" name="Grupo 32" descr="Círculo pequeno com o número 2 dentro indicando a etapa 2"/>
          <p:cNvGrpSpPr/>
          <p:nvPr/>
        </p:nvGrpSpPr>
        <p:grpSpPr bwMode="blackWhite">
          <a:xfrm>
            <a:off x="531552" y="3387355"/>
            <a:ext cx="558179" cy="416400"/>
            <a:chOff x="6953426" y="711274"/>
            <a:chExt cx="558179" cy="416400"/>
          </a:xfrm>
        </p:grpSpPr>
        <p:sp>
          <p:nvSpPr>
            <p:cNvPr id="34" name="Oval 3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2000"/>
            </a:p>
          </p:txBody>
        </p:sp>
        <p:sp>
          <p:nvSpPr>
            <p:cNvPr id="35" name="Caixa de texto 34" descr="Número 2"/>
            <p:cNvSpPr txBox="1">
              <a:spLocks noChangeAspect="1"/>
            </p:cNvSpPr>
            <p:nvPr/>
          </p:nvSpPr>
          <p:spPr bwMode="blackWhite">
            <a:xfrm>
              <a:off x="6953426" y="727564"/>
              <a:ext cx="558179" cy="400110"/>
            </a:xfrm>
            <a:prstGeom prst="rect">
              <a:avLst/>
            </a:prstGeom>
            <a:noFill/>
          </p:spPr>
          <p:txBody>
            <a:bodyPr wrap="square" rtlCol="0">
              <a:spAutoFit/>
            </a:bodyPr>
            <a:lstStyle/>
            <a:p>
              <a:pPr algn="ctr" rtl="0"/>
              <a:r>
                <a:rPr lang="pt-BR" sz="2000" dirty="0">
                  <a:solidFill>
                    <a:schemeClr val="bg1"/>
                  </a:solidFill>
                  <a:latin typeface="Segoe UI Semibold" panose="020B0702040204020203" pitchFamily="34" charset="0"/>
                  <a:cs typeface="Segoe UI Semibold" panose="020B0702040204020203" pitchFamily="34" charset="0"/>
                </a:rPr>
                <a:t>2</a:t>
              </a:r>
            </a:p>
          </p:txBody>
        </p:sp>
      </p:grpSp>
      <p:sp>
        <p:nvSpPr>
          <p:cNvPr id="36" name="Espaço Reservado para Conteúdo 17"/>
          <p:cNvSpPr txBox="1">
            <a:spLocks/>
          </p:cNvSpPr>
          <p:nvPr/>
        </p:nvSpPr>
        <p:spPr>
          <a:xfrm>
            <a:off x="1056513" y="3427548"/>
            <a:ext cx="4504252" cy="7338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2000"/>
              </a:spcAft>
              <a:buNone/>
              <a:defRPr/>
            </a:pPr>
            <a:r>
              <a:rPr lang="pt-BR" sz="1400" dirty="0">
                <a:solidFill>
                  <a:prstClr val="black">
                    <a:lumMod val="75000"/>
                    <a:lumOff val="25000"/>
                  </a:prstClr>
                </a:solidFill>
                <a:latin typeface="Segoe UI" panose="020B0502040204020203" pitchFamily="34" charset="0"/>
                <a:cs typeface="Segoe UI" panose="020B0502040204020203" pitchFamily="34" charset="0"/>
              </a:rPr>
              <a:t>Prepare um </a:t>
            </a:r>
            <a:r>
              <a:rPr lang="pt-BR" sz="1400" dirty="0">
                <a:solidFill>
                  <a:schemeClr val="accent2"/>
                </a:solidFill>
                <a:latin typeface="Segoe UI" panose="020B0502040204020203" pitchFamily="34" charset="0"/>
                <a:cs typeface="Segoe UI" panose="020B0502040204020203" pitchFamily="34" charset="0"/>
              </a:rPr>
              <a:t>calendário</a:t>
            </a:r>
            <a:r>
              <a:rPr lang="pt-BR" sz="1400" dirty="0">
                <a:solidFill>
                  <a:prstClr val="black">
                    <a:lumMod val="75000"/>
                    <a:lumOff val="25000"/>
                  </a:prstClr>
                </a:solidFill>
                <a:latin typeface="Segoe UI" panose="020B0502040204020203" pitchFamily="34" charset="0"/>
                <a:cs typeface="Segoe UI" panose="020B0502040204020203" pitchFamily="34" charset="0"/>
              </a:rPr>
              <a:t> de estudos! </a:t>
            </a:r>
          </a:p>
        </p:txBody>
      </p:sp>
      <p:grpSp>
        <p:nvGrpSpPr>
          <p:cNvPr id="2" name="Grupo 17" descr="Círculo pequeno com o número 1 dentro indicando a etapa 1">
            <a:extLst>
              <a:ext uri="{FF2B5EF4-FFF2-40B4-BE49-F238E27FC236}">
                <a16:creationId xmlns:a16="http://schemas.microsoft.com/office/drawing/2014/main" id="{7AD71AB0-7D3B-F566-4945-AAA26643FC57}"/>
              </a:ext>
            </a:extLst>
          </p:cNvPr>
          <p:cNvGrpSpPr/>
          <p:nvPr/>
        </p:nvGrpSpPr>
        <p:grpSpPr bwMode="blackWhite">
          <a:xfrm>
            <a:off x="521207" y="4336522"/>
            <a:ext cx="558179" cy="416400"/>
            <a:chOff x="6953426" y="711274"/>
            <a:chExt cx="558179" cy="416400"/>
          </a:xfrm>
        </p:grpSpPr>
        <p:sp>
          <p:nvSpPr>
            <p:cNvPr id="3" name="Oval 18" descr="Círculo pequeno">
              <a:extLst>
                <a:ext uri="{FF2B5EF4-FFF2-40B4-BE49-F238E27FC236}">
                  <a16:creationId xmlns:a16="http://schemas.microsoft.com/office/drawing/2014/main" id="{6CA61223-DA81-611F-9D80-65A5130BEE1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2000"/>
            </a:p>
          </p:txBody>
        </p:sp>
        <p:sp>
          <p:nvSpPr>
            <p:cNvPr id="5" name="Caixa de texto 19" descr="Número 1">
              <a:extLst>
                <a:ext uri="{FF2B5EF4-FFF2-40B4-BE49-F238E27FC236}">
                  <a16:creationId xmlns:a16="http://schemas.microsoft.com/office/drawing/2014/main" id="{63DA17AB-2662-2E2D-7B74-1501F41C3E03}"/>
                </a:ext>
              </a:extLst>
            </p:cNvPr>
            <p:cNvSpPr txBox="1">
              <a:spLocks noChangeAspect="1"/>
            </p:cNvSpPr>
            <p:nvPr/>
          </p:nvSpPr>
          <p:spPr bwMode="blackWhite">
            <a:xfrm>
              <a:off x="6953426" y="727564"/>
              <a:ext cx="558179" cy="400110"/>
            </a:xfrm>
            <a:prstGeom prst="rect">
              <a:avLst/>
            </a:prstGeom>
            <a:noFill/>
          </p:spPr>
          <p:txBody>
            <a:bodyPr wrap="square" rtlCol="0">
              <a:spAutoFit/>
            </a:bodyPr>
            <a:lstStyle/>
            <a:p>
              <a:pPr algn="ctr" rtl="0"/>
              <a:r>
                <a:rPr lang="pt-BR" sz="2000" dirty="0">
                  <a:solidFill>
                    <a:schemeClr val="bg1"/>
                  </a:solidFill>
                  <a:latin typeface="Segoe UI Semibold" panose="020B0702040204020203" pitchFamily="34" charset="0"/>
                  <a:cs typeface="Segoe UI Semibold" panose="020B0702040204020203" pitchFamily="34" charset="0"/>
                </a:rPr>
                <a:t>3</a:t>
              </a:r>
            </a:p>
          </p:txBody>
        </p:sp>
      </p:grpSp>
      <p:sp>
        <p:nvSpPr>
          <p:cNvPr id="6" name="Espaço Reservado para Conteúdo 17">
            <a:extLst>
              <a:ext uri="{FF2B5EF4-FFF2-40B4-BE49-F238E27FC236}">
                <a16:creationId xmlns:a16="http://schemas.microsoft.com/office/drawing/2014/main" id="{C50E860C-BD72-A76D-93BD-A25D5F2CC58A}"/>
              </a:ext>
            </a:extLst>
          </p:cNvPr>
          <p:cNvSpPr txBox="1">
            <a:spLocks/>
          </p:cNvSpPr>
          <p:nvPr/>
        </p:nvSpPr>
        <p:spPr>
          <a:xfrm>
            <a:off x="1046168" y="4376714"/>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sz="1400" dirty="0">
                <a:solidFill>
                  <a:prstClr val="black">
                    <a:lumMod val="75000"/>
                    <a:lumOff val="25000"/>
                  </a:prstClr>
                </a:solidFill>
                <a:latin typeface="Segoe UI" panose="020B0502040204020203" pitchFamily="34" charset="0"/>
                <a:cs typeface="Segoe UI"/>
              </a:rPr>
              <a:t>Faça </a:t>
            </a:r>
            <a:r>
              <a:rPr lang="pt-BR" sz="1400" dirty="0">
                <a:solidFill>
                  <a:schemeClr val="accent2"/>
                </a:solidFill>
                <a:latin typeface="Segoe UI" panose="020B0502040204020203" pitchFamily="34" charset="0"/>
                <a:cs typeface="Segoe UI"/>
              </a:rPr>
              <a:t>cursos</a:t>
            </a:r>
            <a:endParaRPr lang="pt-BR" sz="1400" dirty="0">
              <a:solidFill>
                <a:schemeClr val="accent2"/>
              </a:solidFill>
              <a:latin typeface="Segoe UI" panose="020B0502040204020203" pitchFamily="34" charset="0"/>
              <a:cs typeface="Segoe UI" panose="020B0502040204020203" pitchFamily="34" charset="0"/>
            </a:endParaRPr>
          </a:p>
        </p:txBody>
      </p:sp>
      <p:grpSp>
        <p:nvGrpSpPr>
          <p:cNvPr id="7" name="Grupo 17" descr="Círculo pequeno com o número 1 dentro indicando a etapa 1">
            <a:extLst>
              <a:ext uri="{FF2B5EF4-FFF2-40B4-BE49-F238E27FC236}">
                <a16:creationId xmlns:a16="http://schemas.microsoft.com/office/drawing/2014/main" id="{452999BA-E4E3-2BD4-EFF1-5F9563900B50}"/>
              </a:ext>
            </a:extLst>
          </p:cNvPr>
          <p:cNvGrpSpPr/>
          <p:nvPr/>
        </p:nvGrpSpPr>
        <p:grpSpPr bwMode="blackWhite">
          <a:xfrm>
            <a:off x="527828" y="5187587"/>
            <a:ext cx="558179" cy="416400"/>
            <a:chOff x="6953426" y="711274"/>
            <a:chExt cx="558179" cy="416400"/>
          </a:xfrm>
        </p:grpSpPr>
        <p:sp>
          <p:nvSpPr>
            <p:cNvPr id="8" name="Oval 18" descr="Círculo pequeno">
              <a:extLst>
                <a:ext uri="{FF2B5EF4-FFF2-40B4-BE49-F238E27FC236}">
                  <a16:creationId xmlns:a16="http://schemas.microsoft.com/office/drawing/2014/main" id="{523680F4-8B46-5011-5283-3B6D5B6154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2000"/>
            </a:p>
          </p:txBody>
        </p:sp>
        <p:sp>
          <p:nvSpPr>
            <p:cNvPr id="9" name="Caixa de texto 19" descr="Número 1">
              <a:extLst>
                <a:ext uri="{FF2B5EF4-FFF2-40B4-BE49-F238E27FC236}">
                  <a16:creationId xmlns:a16="http://schemas.microsoft.com/office/drawing/2014/main" id="{DD4505E0-4340-42ED-F02B-CBB17541A410}"/>
                </a:ext>
              </a:extLst>
            </p:cNvPr>
            <p:cNvSpPr txBox="1">
              <a:spLocks noChangeAspect="1"/>
            </p:cNvSpPr>
            <p:nvPr/>
          </p:nvSpPr>
          <p:spPr bwMode="blackWhite">
            <a:xfrm>
              <a:off x="6953426" y="727564"/>
              <a:ext cx="558179" cy="400110"/>
            </a:xfrm>
            <a:prstGeom prst="rect">
              <a:avLst/>
            </a:prstGeom>
            <a:noFill/>
          </p:spPr>
          <p:txBody>
            <a:bodyPr wrap="square" rtlCol="0">
              <a:spAutoFit/>
            </a:bodyPr>
            <a:lstStyle/>
            <a:p>
              <a:pPr algn="ctr" rtl="0"/>
              <a:r>
                <a:rPr lang="pt-BR" sz="2000" dirty="0">
                  <a:solidFill>
                    <a:schemeClr val="bg1"/>
                  </a:solidFill>
                  <a:latin typeface="Segoe UI Semibold" panose="020B0702040204020203" pitchFamily="34" charset="0"/>
                  <a:cs typeface="Segoe UI Semibold" panose="020B0702040204020203" pitchFamily="34" charset="0"/>
                </a:rPr>
                <a:t>4</a:t>
              </a:r>
            </a:p>
          </p:txBody>
        </p:sp>
      </p:grpSp>
      <p:sp>
        <p:nvSpPr>
          <p:cNvPr id="10" name="Espaço Reservado para Conteúdo 17">
            <a:extLst>
              <a:ext uri="{FF2B5EF4-FFF2-40B4-BE49-F238E27FC236}">
                <a16:creationId xmlns:a16="http://schemas.microsoft.com/office/drawing/2014/main" id="{287EE18C-9C51-88F5-40CC-64770C5C3CAF}"/>
              </a:ext>
            </a:extLst>
          </p:cNvPr>
          <p:cNvSpPr txBox="1">
            <a:spLocks/>
          </p:cNvSpPr>
          <p:nvPr/>
        </p:nvSpPr>
        <p:spPr>
          <a:xfrm>
            <a:off x="1052789" y="522777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sz="1400" dirty="0">
                <a:solidFill>
                  <a:prstClr val="black">
                    <a:lumMod val="75000"/>
                    <a:lumOff val="25000"/>
                  </a:prstClr>
                </a:solidFill>
                <a:latin typeface="Segoe UI" panose="020B0502040204020203" pitchFamily="34" charset="0"/>
                <a:cs typeface="Segoe UI"/>
              </a:rPr>
              <a:t>Estude com </a:t>
            </a:r>
            <a:r>
              <a:rPr lang="pt-BR" sz="1400" dirty="0">
                <a:solidFill>
                  <a:schemeClr val="accent2"/>
                </a:solidFill>
                <a:latin typeface="Segoe UI" panose="020B0502040204020203" pitchFamily="34" charset="0"/>
                <a:cs typeface="Segoe UI"/>
              </a:rPr>
              <a:t>amigos</a:t>
            </a:r>
            <a:endParaRPr lang="pt-BR" sz="1400" dirty="0">
              <a:solidFill>
                <a:schemeClr val="accent2"/>
              </a:solidFill>
              <a:latin typeface="Segoe UI" panose="020B0502040204020203" pitchFamily="34" charset="0"/>
              <a:cs typeface="Segoe UI" panose="020B0502040204020203" pitchFamily="34" charset="0"/>
            </a:endParaRPr>
          </a:p>
        </p:txBody>
      </p:sp>
      <p:pic>
        <p:nvPicPr>
          <p:cNvPr id="12" name="Imagem 11">
            <a:extLst>
              <a:ext uri="{FF2B5EF4-FFF2-40B4-BE49-F238E27FC236}">
                <a16:creationId xmlns:a16="http://schemas.microsoft.com/office/drawing/2014/main" id="{A93E0033-140D-6B65-E883-20888D995FE8}"/>
              </a:ext>
            </a:extLst>
          </p:cNvPr>
          <p:cNvPicPr>
            <a:picLocks noChangeAspect="1"/>
          </p:cNvPicPr>
          <p:nvPr/>
        </p:nvPicPr>
        <p:blipFill>
          <a:blip r:embed="rId3"/>
          <a:stretch>
            <a:fillRect/>
          </a:stretch>
        </p:blipFill>
        <p:spPr>
          <a:xfrm>
            <a:off x="5889544" y="2240304"/>
            <a:ext cx="4857202" cy="4272820"/>
          </a:xfrm>
          <a:prstGeom prst="rect">
            <a:avLst/>
          </a:prstGeom>
        </p:spPr>
      </p:pic>
    </p:spTree>
    <p:extLst>
      <p:ext uri="{BB962C8B-B14F-4D97-AF65-F5344CB8AC3E}">
        <p14:creationId xmlns:p14="http://schemas.microsoft.com/office/powerpoint/2010/main" val="406286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8FAFA6-A2D9-748D-C587-F0FA37B68401}"/>
              </a:ext>
            </a:extLst>
          </p:cNvPr>
          <p:cNvSpPr>
            <a:spLocks noGrp="1"/>
          </p:cNvSpPr>
          <p:nvPr>
            <p:ph type="title"/>
          </p:nvPr>
        </p:nvSpPr>
        <p:spPr/>
        <p:txBody>
          <a:bodyPr/>
          <a:lstStyle/>
          <a:p>
            <a:r>
              <a:rPr lang="pt-BR" dirty="0"/>
              <a:t>Prática distribuída X </a:t>
            </a:r>
            <a:r>
              <a:rPr lang="pt-BR" dirty="0" err="1"/>
              <a:t>Cramming</a:t>
            </a:r>
            <a:endParaRPr lang="pt-BR" dirty="0"/>
          </a:p>
        </p:txBody>
      </p:sp>
      <p:sp>
        <p:nvSpPr>
          <p:cNvPr id="3" name="Espaço Reservado para Conteúdo 2">
            <a:extLst>
              <a:ext uri="{FF2B5EF4-FFF2-40B4-BE49-F238E27FC236}">
                <a16:creationId xmlns:a16="http://schemas.microsoft.com/office/drawing/2014/main" id="{BF1E8107-CF99-6DBD-2C97-5296B549E70D}"/>
              </a:ext>
            </a:extLst>
          </p:cNvPr>
          <p:cNvSpPr>
            <a:spLocks noGrp="1"/>
          </p:cNvSpPr>
          <p:nvPr>
            <p:ph sz="quarter" idx="10"/>
          </p:nvPr>
        </p:nvSpPr>
        <p:spPr>
          <a:xfrm>
            <a:off x="539496" y="1887308"/>
            <a:ext cx="3952991" cy="3977640"/>
          </a:xfrm>
        </p:spPr>
        <p:txBody>
          <a:bodyPr/>
          <a:lstStyle/>
          <a:p>
            <a:r>
              <a:rPr lang="pt-BR" sz="1400" b="0" i="0" dirty="0">
                <a:solidFill>
                  <a:schemeClr val="tx1">
                    <a:lumMod val="65000"/>
                    <a:lumOff val="35000"/>
                  </a:schemeClr>
                </a:solidFill>
                <a:effectLst/>
                <a:latin typeface="Segoe UI "/>
              </a:rPr>
              <a:t>Em média, as pessoas quando estudam algo, depois de 10 minutos ainda retêm esse conhecimento 100%. Depois de 24h, essa porcentagem cai para 40%. Passada uma semana, o valor cai novamente e chega a 20% </a:t>
            </a:r>
            <a:br>
              <a:rPr lang="pt-BR" sz="1400" b="0" i="0" dirty="0">
                <a:solidFill>
                  <a:schemeClr val="tx1">
                    <a:lumMod val="65000"/>
                    <a:lumOff val="35000"/>
                  </a:schemeClr>
                </a:solidFill>
                <a:effectLst/>
                <a:latin typeface="Segoe UI "/>
              </a:rPr>
            </a:br>
            <a:r>
              <a:rPr lang="pt-BR" sz="1400" b="0" i="0" dirty="0">
                <a:solidFill>
                  <a:schemeClr val="tx1">
                    <a:lumMod val="65000"/>
                    <a:lumOff val="35000"/>
                  </a:schemeClr>
                </a:solidFill>
                <a:effectLst/>
                <a:latin typeface="Segoe UI "/>
              </a:rPr>
              <a:t>e depois de um mês 10%.</a:t>
            </a:r>
            <a:endParaRPr lang="pt-BR" sz="1400" dirty="0">
              <a:solidFill>
                <a:schemeClr val="tx1">
                  <a:lumMod val="65000"/>
                  <a:lumOff val="35000"/>
                </a:schemeClr>
              </a:solidFill>
              <a:latin typeface="Segoe UI "/>
            </a:endParaRPr>
          </a:p>
        </p:txBody>
      </p:sp>
      <p:pic>
        <p:nvPicPr>
          <p:cNvPr id="9" name="Imagem 8">
            <a:extLst>
              <a:ext uri="{FF2B5EF4-FFF2-40B4-BE49-F238E27FC236}">
                <a16:creationId xmlns:a16="http://schemas.microsoft.com/office/drawing/2014/main" id="{6C090571-EC06-DF7A-7A01-699ECF9964CD}"/>
              </a:ext>
            </a:extLst>
          </p:cNvPr>
          <p:cNvPicPr>
            <a:picLocks noChangeAspect="1"/>
          </p:cNvPicPr>
          <p:nvPr/>
        </p:nvPicPr>
        <p:blipFill>
          <a:blip r:embed="rId2"/>
          <a:stretch>
            <a:fillRect/>
          </a:stretch>
        </p:blipFill>
        <p:spPr>
          <a:xfrm>
            <a:off x="4881747" y="1887308"/>
            <a:ext cx="6696121" cy="3506124"/>
          </a:xfrm>
          <a:prstGeom prst="rect">
            <a:avLst/>
          </a:prstGeom>
        </p:spPr>
      </p:pic>
    </p:spTree>
    <p:extLst>
      <p:ext uri="{BB962C8B-B14F-4D97-AF65-F5344CB8AC3E}">
        <p14:creationId xmlns:p14="http://schemas.microsoft.com/office/powerpoint/2010/main" val="1920699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483B1F-D0A1-171C-4D38-BDE251A92FA8}"/>
              </a:ext>
            </a:extLst>
          </p:cNvPr>
          <p:cNvSpPr>
            <a:spLocks noGrp="1"/>
          </p:cNvSpPr>
          <p:nvPr>
            <p:ph type="title"/>
          </p:nvPr>
        </p:nvSpPr>
        <p:spPr/>
        <p:txBody>
          <a:bodyPr/>
          <a:lstStyle/>
          <a:p>
            <a:r>
              <a:rPr lang="pt-BR" dirty="0"/>
              <a:t>Prática distribuída X </a:t>
            </a:r>
            <a:r>
              <a:rPr lang="pt-BR" dirty="0" err="1"/>
              <a:t>Cramming</a:t>
            </a:r>
            <a:endParaRPr lang="pt-BR" dirty="0"/>
          </a:p>
        </p:txBody>
      </p:sp>
      <p:sp>
        <p:nvSpPr>
          <p:cNvPr id="3" name="Espaço Reservado para Conteúdo 2">
            <a:extLst>
              <a:ext uri="{FF2B5EF4-FFF2-40B4-BE49-F238E27FC236}">
                <a16:creationId xmlns:a16="http://schemas.microsoft.com/office/drawing/2014/main" id="{F0FA2546-8174-7FFD-0BAE-04F02C675EC2}"/>
              </a:ext>
            </a:extLst>
          </p:cNvPr>
          <p:cNvSpPr>
            <a:spLocks noGrp="1"/>
          </p:cNvSpPr>
          <p:nvPr>
            <p:ph sz="quarter" idx="10"/>
          </p:nvPr>
        </p:nvSpPr>
        <p:spPr>
          <a:xfrm>
            <a:off x="539496" y="2018703"/>
            <a:ext cx="4416552" cy="3977640"/>
          </a:xfrm>
        </p:spPr>
        <p:txBody>
          <a:bodyPr>
            <a:normAutofit/>
          </a:bodyPr>
          <a:lstStyle/>
          <a:p>
            <a:pPr algn="just"/>
            <a:r>
              <a:rPr lang="pt-BR" sz="1400" b="0" i="0" dirty="0" err="1">
                <a:effectLst/>
                <a:latin typeface="Segoe UI "/>
              </a:rPr>
              <a:t>Ebbinghaus</a:t>
            </a:r>
            <a:r>
              <a:rPr lang="pt-BR" sz="1400" b="0" i="0" dirty="0">
                <a:effectLst/>
                <a:latin typeface="Segoe UI "/>
              </a:rPr>
              <a:t> descobriu </a:t>
            </a:r>
            <a:r>
              <a:rPr lang="pt-BR" sz="1400" b="1" i="0" dirty="0">
                <a:effectLst/>
                <a:latin typeface="Segoe UI "/>
              </a:rPr>
              <a:t>o poder das revisões</a:t>
            </a:r>
            <a:r>
              <a:rPr lang="pt-BR" sz="1400" b="0" i="0" dirty="0">
                <a:effectLst/>
                <a:latin typeface="Segoe UI "/>
              </a:rPr>
              <a:t>. Se aprendemos algo e depois de um tempo reforçamos esse conhecimento, a curva se modifica.</a:t>
            </a:r>
          </a:p>
          <a:p>
            <a:pPr algn="just"/>
            <a:r>
              <a:rPr lang="pt-BR" sz="1400" b="0" i="0" dirty="0">
                <a:effectLst/>
                <a:latin typeface="Segoe UI "/>
              </a:rPr>
              <a:t>Depois de uma hora fazemos a revisão do que aprendemos, então depois de 24h fazemos novamente uma revisão, e assim sucessivamente, até que nosso cérebro de fato solidifique esse saber. As revisões são muito poderosas em construir memórias fixas.</a:t>
            </a:r>
          </a:p>
          <a:p>
            <a:endParaRPr lang="pt-BR" dirty="0"/>
          </a:p>
        </p:txBody>
      </p:sp>
      <p:pic>
        <p:nvPicPr>
          <p:cNvPr id="5" name="Imagem 4">
            <a:extLst>
              <a:ext uri="{FF2B5EF4-FFF2-40B4-BE49-F238E27FC236}">
                <a16:creationId xmlns:a16="http://schemas.microsoft.com/office/drawing/2014/main" id="{E135CE54-2CE2-EB9C-2408-FC11A406289F}"/>
              </a:ext>
            </a:extLst>
          </p:cNvPr>
          <p:cNvPicPr>
            <a:picLocks noChangeAspect="1"/>
          </p:cNvPicPr>
          <p:nvPr/>
        </p:nvPicPr>
        <p:blipFill>
          <a:blip r:embed="rId2"/>
          <a:stretch>
            <a:fillRect/>
          </a:stretch>
        </p:blipFill>
        <p:spPr>
          <a:xfrm>
            <a:off x="5398139" y="2177728"/>
            <a:ext cx="6254365" cy="3242752"/>
          </a:xfrm>
          <a:prstGeom prst="rect">
            <a:avLst/>
          </a:prstGeom>
        </p:spPr>
      </p:pic>
    </p:spTree>
    <p:extLst>
      <p:ext uri="{BB962C8B-B14F-4D97-AF65-F5344CB8AC3E}">
        <p14:creationId xmlns:p14="http://schemas.microsoft.com/office/powerpoint/2010/main" val="920137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AFF9F5-2A6F-49D4-A627-C62FC8BA03B4}"/>
              </a:ext>
            </a:extLst>
          </p:cNvPr>
          <p:cNvSpPr>
            <a:spLocks noGrp="1"/>
          </p:cNvSpPr>
          <p:nvPr>
            <p:ph type="title"/>
          </p:nvPr>
        </p:nvSpPr>
        <p:spPr/>
        <p:txBody>
          <a:bodyPr/>
          <a:lstStyle/>
          <a:p>
            <a:r>
              <a:rPr lang="pt-BR" dirty="0"/>
              <a:t>Prática distribuída X </a:t>
            </a:r>
            <a:r>
              <a:rPr lang="pt-BR" dirty="0" err="1"/>
              <a:t>Cramming</a:t>
            </a:r>
            <a:endParaRPr lang="pt-BR" dirty="0"/>
          </a:p>
        </p:txBody>
      </p:sp>
      <p:sp>
        <p:nvSpPr>
          <p:cNvPr id="3" name="Espaço Reservado para Conteúdo 2">
            <a:extLst>
              <a:ext uri="{FF2B5EF4-FFF2-40B4-BE49-F238E27FC236}">
                <a16:creationId xmlns:a16="http://schemas.microsoft.com/office/drawing/2014/main" id="{74A091C0-3777-91E3-4BA2-800E5E6B13D0}"/>
              </a:ext>
            </a:extLst>
          </p:cNvPr>
          <p:cNvSpPr>
            <a:spLocks noGrp="1"/>
          </p:cNvSpPr>
          <p:nvPr>
            <p:ph sz="quarter" idx="10"/>
          </p:nvPr>
        </p:nvSpPr>
        <p:spPr>
          <a:xfrm>
            <a:off x="539496" y="1435608"/>
            <a:ext cx="4827634" cy="5422392"/>
          </a:xfrm>
        </p:spPr>
        <p:txBody>
          <a:bodyPr>
            <a:normAutofit/>
          </a:bodyPr>
          <a:lstStyle/>
          <a:p>
            <a:r>
              <a:rPr lang="pt-BR" sz="1400" b="1" dirty="0">
                <a:solidFill>
                  <a:schemeClr val="accent2"/>
                </a:solidFill>
                <a:latin typeface="Segoe UI "/>
              </a:rPr>
              <a:t>CRAMMING: </a:t>
            </a:r>
          </a:p>
          <a:p>
            <a:pPr algn="just"/>
            <a:r>
              <a:rPr lang="pt-BR" sz="1400" dirty="0">
                <a:latin typeface="Segoe UI "/>
              </a:rPr>
              <a:t>C</a:t>
            </a:r>
            <a:r>
              <a:rPr lang="pt-BR" sz="1400" b="0" i="0" dirty="0">
                <a:effectLst/>
                <a:latin typeface="Segoe UI "/>
              </a:rPr>
              <a:t>onsiste em aprender altos volumes de conteúdo em curto prazo, para decorarmos conteúdos para uma prova urgente, por exemplo. Essa técnica funciona se formos usar as informações em menos de 24h, mas depois tudo é esquecido. Um bom exemplo dessa técnica são atores de filme que decoram falas do roteiro de um filme, mas não conseguem aprendê-las.</a:t>
            </a:r>
            <a:endParaRPr lang="pt-BR" sz="1400" dirty="0">
              <a:latin typeface="Segoe UI "/>
            </a:endParaRPr>
          </a:p>
        </p:txBody>
      </p:sp>
      <p:pic>
        <p:nvPicPr>
          <p:cNvPr id="5" name="Imagem 4">
            <a:extLst>
              <a:ext uri="{FF2B5EF4-FFF2-40B4-BE49-F238E27FC236}">
                <a16:creationId xmlns:a16="http://schemas.microsoft.com/office/drawing/2014/main" id="{EF3FDE49-EB6A-1B5A-F298-FE5A0587A98C}"/>
              </a:ext>
            </a:extLst>
          </p:cNvPr>
          <p:cNvPicPr>
            <a:picLocks noChangeAspect="1"/>
          </p:cNvPicPr>
          <p:nvPr/>
        </p:nvPicPr>
        <p:blipFill>
          <a:blip r:embed="rId2"/>
          <a:stretch>
            <a:fillRect/>
          </a:stretch>
        </p:blipFill>
        <p:spPr>
          <a:xfrm>
            <a:off x="6215269" y="2183933"/>
            <a:ext cx="5017041" cy="2490133"/>
          </a:xfrm>
          <a:prstGeom prst="rect">
            <a:avLst/>
          </a:prstGeom>
        </p:spPr>
      </p:pic>
    </p:spTree>
    <p:extLst>
      <p:ext uri="{BB962C8B-B14F-4D97-AF65-F5344CB8AC3E}">
        <p14:creationId xmlns:p14="http://schemas.microsoft.com/office/powerpoint/2010/main" val="286610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FB967B-5A62-2964-1717-8E10715C60D0}"/>
              </a:ext>
            </a:extLst>
          </p:cNvPr>
          <p:cNvSpPr>
            <a:spLocks noGrp="1"/>
          </p:cNvSpPr>
          <p:nvPr>
            <p:ph type="title"/>
          </p:nvPr>
        </p:nvSpPr>
        <p:spPr/>
        <p:txBody>
          <a:bodyPr/>
          <a:lstStyle/>
          <a:p>
            <a:r>
              <a:rPr lang="pt-BR" dirty="0"/>
              <a:t>Distribuída ou </a:t>
            </a:r>
            <a:r>
              <a:rPr lang="pt-BR" dirty="0" err="1"/>
              <a:t>Cramming</a:t>
            </a:r>
            <a:r>
              <a:rPr lang="pt-BR" dirty="0"/>
              <a:t>? </a:t>
            </a:r>
          </a:p>
        </p:txBody>
      </p:sp>
      <p:sp>
        <p:nvSpPr>
          <p:cNvPr id="3" name="Espaço Reservado para Conteúdo 2">
            <a:extLst>
              <a:ext uri="{FF2B5EF4-FFF2-40B4-BE49-F238E27FC236}">
                <a16:creationId xmlns:a16="http://schemas.microsoft.com/office/drawing/2014/main" id="{02FD08B3-1C8E-4EEB-004A-B6C51A4A7B37}"/>
              </a:ext>
            </a:extLst>
          </p:cNvPr>
          <p:cNvSpPr>
            <a:spLocks noGrp="1"/>
          </p:cNvSpPr>
          <p:nvPr>
            <p:ph sz="quarter" idx="10"/>
          </p:nvPr>
        </p:nvSpPr>
        <p:spPr>
          <a:xfrm>
            <a:off x="539495" y="1435608"/>
            <a:ext cx="10698347" cy="3977640"/>
          </a:xfrm>
        </p:spPr>
        <p:txBody>
          <a:bodyPr>
            <a:normAutofit/>
          </a:bodyPr>
          <a:lstStyle/>
          <a:p>
            <a:r>
              <a:rPr lang="pt-BR" sz="1500" b="0" i="1" dirty="0">
                <a:effectLst/>
                <a:latin typeface="Segoe UI "/>
              </a:rPr>
              <a:t>Prática distribuída</a:t>
            </a:r>
            <a:r>
              <a:rPr lang="pt-BR" sz="1500" b="0" i="0" dirty="0">
                <a:effectLst/>
                <a:latin typeface="Segoe UI "/>
              </a:rPr>
              <a:t> ou </a:t>
            </a:r>
            <a:r>
              <a:rPr lang="pt-BR" sz="1500" b="0" i="1" dirty="0" err="1">
                <a:effectLst/>
                <a:latin typeface="Segoe UI "/>
              </a:rPr>
              <a:t>Cramming</a:t>
            </a:r>
            <a:r>
              <a:rPr lang="pt-BR" sz="1500" b="0" i="0" dirty="0">
                <a:effectLst/>
                <a:latin typeface="Segoe UI "/>
              </a:rPr>
              <a:t>? Qual dos dois funciona melhor para um processo de aprendizagem mais eficaz? Por quê?</a:t>
            </a:r>
            <a:endParaRPr lang="pt-BR" sz="1500" dirty="0">
              <a:latin typeface="Segoe UI "/>
            </a:endParaRPr>
          </a:p>
          <a:p>
            <a:r>
              <a:rPr lang="pt-BR" sz="1500" b="0" i="0" dirty="0">
                <a:solidFill>
                  <a:schemeClr val="accent2"/>
                </a:solidFill>
                <a:effectLst/>
                <a:latin typeface="Segoe UI "/>
              </a:rPr>
              <a:t>A melhor forma de fixar conhecimento é realizar a </a:t>
            </a:r>
            <a:r>
              <a:rPr lang="pt-BR" sz="1500" b="1" i="0" dirty="0">
                <a:solidFill>
                  <a:schemeClr val="accent2"/>
                </a:solidFill>
                <a:effectLst/>
                <a:latin typeface="Segoe UI "/>
              </a:rPr>
              <a:t>prática distribuída</a:t>
            </a:r>
            <a:r>
              <a:rPr lang="pt-BR" sz="1500" b="0" i="0" dirty="0">
                <a:solidFill>
                  <a:schemeClr val="accent2"/>
                </a:solidFill>
                <a:effectLst/>
                <a:latin typeface="Segoe UI "/>
              </a:rPr>
              <a:t>. Significa que em uma linha de tempo distribuímos os estudos para que parte desses momentos façam parte das revisões, assim a curva de aprendizado se mantenha regular</a:t>
            </a:r>
            <a:r>
              <a:rPr lang="pt-BR" sz="1600" b="0" i="0" dirty="0">
                <a:effectLst/>
                <a:latin typeface="Segoe UI "/>
              </a:rPr>
              <a:t>.</a:t>
            </a:r>
            <a:endParaRPr lang="pt-BR" sz="1600" dirty="0">
              <a:latin typeface="Segoe UI "/>
            </a:endParaRPr>
          </a:p>
          <a:p>
            <a:endParaRPr lang="pt-BR" dirty="0"/>
          </a:p>
        </p:txBody>
      </p:sp>
    </p:spTree>
    <p:extLst>
      <p:ext uri="{BB962C8B-B14F-4D97-AF65-F5344CB8AC3E}">
        <p14:creationId xmlns:p14="http://schemas.microsoft.com/office/powerpoint/2010/main" val="637357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4550A4-3CE8-962C-C0FE-F0EE6C4EFD89}"/>
              </a:ext>
            </a:extLst>
          </p:cNvPr>
          <p:cNvSpPr>
            <a:spLocks noGrp="1"/>
          </p:cNvSpPr>
          <p:nvPr>
            <p:ph type="title"/>
          </p:nvPr>
        </p:nvSpPr>
        <p:spPr/>
        <p:txBody>
          <a:bodyPr/>
          <a:lstStyle/>
          <a:p>
            <a:r>
              <a:rPr lang="pt-BR" dirty="0"/>
              <a:t>Memória de longo prazo</a:t>
            </a:r>
          </a:p>
        </p:txBody>
      </p:sp>
      <p:sp>
        <p:nvSpPr>
          <p:cNvPr id="3" name="Espaço Reservado para Conteúdo 2">
            <a:extLst>
              <a:ext uri="{FF2B5EF4-FFF2-40B4-BE49-F238E27FC236}">
                <a16:creationId xmlns:a16="http://schemas.microsoft.com/office/drawing/2014/main" id="{36E3EFCA-FC27-64A4-4C1A-147C469F3974}"/>
              </a:ext>
            </a:extLst>
          </p:cNvPr>
          <p:cNvSpPr>
            <a:spLocks noGrp="1"/>
          </p:cNvSpPr>
          <p:nvPr>
            <p:ph sz="quarter" idx="10"/>
          </p:nvPr>
        </p:nvSpPr>
        <p:spPr>
          <a:xfrm>
            <a:off x="539496" y="1435607"/>
            <a:ext cx="3210869" cy="5190479"/>
          </a:xfrm>
        </p:spPr>
        <p:txBody>
          <a:bodyPr>
            <a:normAutofit/>
          </a:bodyPr>
          <a:lstStyle/>
          <a:p>
            <a:r>
              <a:rPr lang="pt-BR" sz="1400" b="1" dirty="0"/>
              <a:t>Criando memórias de longo prazo </a:t>
            </a:r>
          </a:p>
          <a:p>
            <a:pPr algn="just"/>
            <a:r>
              <a:rPr lang="pt-BR" sz="1400" dirty="0"/>
              <a:t>APRENDIZAGEM É O PROCESSO DE </a:t>
            </a:r>
            <a:r>
              <a:rPr lang="pt-BR" sz="1400" dirty="0">
                <a:solidFill>
                  <a:schemeClr val="accent2"/>
                </a:solidFill>
              </a:rPr>
              <a:t>ADQUIRIR INFORMAÇÃO </a:t>
            </a:r>
            <a:r>
              <a:rPr lang="pt-BR" sz="1400" dirty="0"/>
              <a:t>PARA </a:t>
            </a:r>
            <a:r>
              <a:rPr lang="pt-BR" sz="1400" dirty="0">
                <a:solidFill>
                  <a:schemeClr val="accent2"/>
                </a:solidFill>
              </a:rPr>
              <a:t>MEMÓRIA DE LONGO PRAZO, </a:t>
            </a:r>
            <a:r>
              <a:rPr lang="pt-BR" sz="1400" dirty="0"/>
              <a:t>JUNTAR DIFERENTES </a:t>
            </a:r>
            <a:r>
              <a:rPr lang="pt-BR" sz="1400" dirty="0">
                <a:solidFill>
                  <a:schemeClr val="accent2"/>
                </a:solidFill>
              </a:rPr>
              <a:t>BLOCOS DE CONHECIMENTO </a:t>
            </a:r>
            <a:r>
              <a:rPr lang="pt-BR" sz="1400" dirty="0"/>
              <a:t>E </a:t>
            </a:r>
            <a:r>
              <a:rPr lang="pt-BR" sz="1400" dirty="0">
                <a:solidFill>
                  <a:schemeClr val="accent2"/>
                </a:solidFill>
              </a:rPr>
              <a:t>SABER APLICAR</a:t>
            </a:r>
            <a:r>
              <a:rPr lang="pt-BR" sz="1400" dirty="0"/>
              <a:t>.</a:t>
            </a:r>
          </a:p>
          <a:p>
            <a:pPr marL="171450" indent="-171450">
              <a:lnSpc>
                <a:spcPct val="100000"/>
              </a:lnSpc>
              <a:buFontTx/>
              <a:buChar char="-"/>
            </a:pPr>
            <a:r>
              <a:rPr lang="pt-BR" sz="1400" dirty="0"/>
              <a:t>Tempo para sedimentar conhecimento</a:t>
            </a:r>
          </a:p>
          <a:p>
            <a:pPr marL="171450" indent="-171450">
              <a:lnSpc>
                <a:spcPct val="100000"/>
              </a:lnSpc>
              <a:buFontTx/>
              <a:buChar char="-"/>
            </a:pPr>
            <a:r>
              <a:rPr lang="pt-BR" sz="1400" dirty="0"/>
              <a:t>Integrar diferentes conhecimentos </a:t>
            </a:r>
          </a:p>
          <a:p>
            <a:pPr marL="171450" indent="-171450">
              <a:lnSpc>
                <a:spcPct val="100000"/>
              </a:lnSpc>
              <a:buFontTx/>
              <a:buChar char="-"/>
            </a:pPr>
            <a:r>
              <a:rPr lang="pt-BR" sz="1400" dirty="0"/>
              <a:t>Construir aprendizagem </a:t>
            </a:r>
          </a:p>
          <a:p>
            <a:pPr marL="171450" indent="-171450">
              <a:lnSpc>
                <a:spcPct val="100000"/>
              </a:lnSpc>
              <a:buFontTx/>
              <a:buChar char="-"/>
            </a:pPr>
            <a:r>
              <a:rPr lang="pt-BR" sz="1400" dirty="0"/>
              <a:t>Ideias e impacto</a:t>
            </a:r>
          </a:p>
        </p:txBody>
      </p:sp>
      <p:sp>
        <p:nvSpPr>
          <p:cNvPr id="4" name="Espaço Reservado para Conteúdo 2">
            <a:extLst>
              <a:ext uri="{FF2B5EF4-FFF2-40B4-BE49-F238E27FC236}">
                <a16:creationId xmlns:a16="http://schemas.microsoft.com/office/drawing/2014/main" id="{F86E8E73-2B87-8EFC-09E4-1EC851BF318A}"/>
              </a:ext>
            </a:extLst>
          </p:cNvPr>
          <p:cNvSpPr txBox="1">
            <a:spLocks/>
          </p:cNvSpPr>
          <p:nvPr/>
        </p:nvSpPr>
        <p:spPr>
          <a:xfrm>
            <a:off x="4285158" y="1402480"/>
            <a:ext cx="3303634" cy="522360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sz="1400" b="1" dirty="0"/>
              <a:t>Descontrua uma habilidade em </a:t>
            </a:r>
            <a:r>
              <a:rPr lang="pt-BR" sz="1400" b="1" dirty="0" err="1"/>
              <a:t>sub-habilidades</a:t>
            </a:r>
            <a:r>
              <a:rPr lang="pt-BR" sz="1400" b="1" dirty="0"/>
              <a:t>, pequenas partes a serem aprendidas. </a:t>
            </a:r>
          </a:p>
          <a:p>
            <a:r>
              <a:rPr lang="pt-BR" sz="1400" dirty="0">
                <a:solidFill>
                  <a:schemeClr val="accent2"/>
                </a:solidFill>
              </a:rPr>
              <a:t>  </a:t>
            </a:r>
            <a:r>
              <a:rPr lang="pt-BR" sz="1400" dirty="0" err="1">
                <a:solidFill>
                  <a:schemeClr val="accent2"/>
                </a:solidFill>
              </a:rPr>
              <a:t>Chucks</a:t>
            </a:r>
            <a:r>
              <a:rPr lang="pt-BR" sz="1400" dirty="0">
                <a:solidFill>
                  <a:schemeClr val="accent2"/>
                </a:solidFill>
              </a:rPr>
              <a:t> = blocos</a:t>
            </a:r>
          </a:p>
          <a:p>
            <a:pPr marL="285750" indent="-285750">
              <a:buFontTx/>
              <a:buChar char="-"/>
            </a:pPr>
            <a:r>
              <a:rPr lang="pt-BR" sz="1400" dirty="0"/>
              <a:t>Pequenos grupos de informação </a:t>
            </a:r>
          </a:p>
          <a:p>
            <a:pPr marL="285750" indent="-285750">
              <a:buFontTx/>
              <a:buChar char="-"/>
            </a:pPr>
            <a:r>
              <a:rPr lang="pt-BR" sz="1400" dirty="0"/>
              <a:t>Informação com mesmo significado</a:t>
            </a:r>
          </a:p>
          <a:p>
            <a:pPr marL="285750" indent="-285750">
              <a:buFontTx/>
              <a:buChar char="-"/>
            </a:pPr>
            <a:r>
              <a:rPr lang="pt-BR" sz="1400" dirty="0"/>
              <a:t>Uma </a:t>
            </a:r>
            <a:r>
              <a:rPr lang="pt-BR" sz="1400" dirty="0" err="1"/>
              <a:t>macroideia</a:t>
            </a:r>
            <a:endParaRPr lang="pt-BR" sz="1400" dirty="0"/>
          </a:p>
          <a:p>
            <a:pPr marL="285750" indent="-285750">
              <a:buFontTx/>
              <a:buChar char="-"/>
            </a:pPr>
            <a:r>
              <a:rPr lang="pt-BR" sz="1400" dirty="0"/>
              <a:t>Fácil de lembrar</a:t>
            </a:r>
          </a:p>
          <a:p>
            <a:pPr marL="285750" indent="-285750">
              <a:buFontTx/>
              <a:buChar char="-"/>
            </a:pPr>
            <a:r>
              <a:rPr lang="pt-BR" sz="1400" dirty="0"/>
              <a:t>Mais facilmente absorvidos </a:t>
            </a:r>
          </a:p>
        </p:txBody>
      </p:sp>
      <p:sp>
        <p:nvSpPr>
          <p:cNvPr id="5" name="Espaço Reservado para Conteúdo 2">
            <a:extLst>
              <a:ext uri="{FF2B5EF4-FFF2-40B4-BE49-F238E27FC236}">
                <a16:creationId xmlns:a16="http://schemas.microsoft.com/office/drawing/2014/main" id="{DC3BC4A5-6465-B0E2-3B9E-27023E871744}"/>
              </a:ext>
            </a:extLst>
          </p:cNvPr>
          <p:cNvSpPr txBox="1">
            <a:spLocks/>
          </p:cNvSpPr>
          <p:nvPr/>
        </p:nvSpPr>
        <p:spPr>
          <a:xfrm>
            <a:off x="8161417" y="1402480"/>
            <a:ext cx="3303634" cy="522360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sz="1400" b="1" dirty="0"/>
              <a:t>Como gravar um bloco? </a:t>
            </a:r>
          </a:p>
          <a:p>
            <a:pPr marL="285750" indent="-285750">
              <a:buFontTx/>
              <a:buChar char="-"/>
            </a:pPr>
            <a:r>
              <a:rPr lang="pt-BR" sz="1400" dirty="0"/>
              <a:t>Decorar X entender</a:t>
            </a:r>
          </a:p>
          <a:p>
            <a:pPr marL="285750" indent="-285750">
              <a:buFontTx/>
              <a:buChar char="-"/>
            </a:pPr>
            <a:r>
              <a:rPr lang="pt-BR" sz="1400" dirty="0"/>
              <a:t>Foco na hora de estudar </a:t>
            </a:r>
          </a:p>
          <a:p>
            <a:pPr marL="285750" indent="-285750">
              <a:buFontTx/>
              <a:buChar char="-"/>
            </a:pPr>
            <a:r>
              <a:rPr lang="pt-BR" sz="1400" dirty="0"/>
              <a:t>Conhecer o contexto da utilização</a:t>
            </a:r>
          </a:p>
          <a:p>
            <a:pPr marL="285750" indent="-285750">
              <a:buFontTx/>
              <a:buChar char="-"/>
            </a:pPr>
            <a:r>
              <a:rPr lang="pt-BR" sz="1400" dirty="0"/>
              <a:t>Assimilar outros blocos de conhecimento </a:t>
            </a:r>
          </a:p>
          <a:p>
            <a:pPr marL="285750" indent="-285750">
              <a:buFontTx/>
              <a:buChar char="-"/>
            </a:pPr>
            <a:r>
              <a:rPr lang="pt-BR" sz="1400" dirty="0"/>
              <a:t>Saber aplicar sozinho  </a:t>
            </a:r>
          </a:p>
          <a:p>
            <a:endParaRPr lang="pt-BR" sz="1400" dirty="0"/>
          </a:p>
          <a:p>
            <a:pPr algn="ctr"/>
            <a:r>
              <a:rPr lang="pt-BR" sz="2000" b="1" dirty="0">
                <a:solidFill>
                  <a:schemeClr val="accent2"/>
                </a:solidFill>
              </a:rPr>
              <a:t>DISCIPLINA!</a:t>
            </a:r>
          </a:p>
          <a:p>
            <a:endParaRPr lang="pt-BR" sz="1400" dirty="0"/>
          </a:p>
        </p:txBody>
      </p:sp>
    </p:spTree>
    <p:extLst>
      <p:ext uri="{BB962C8B-B14F-4D97-AF65-F5344CB8AC3E}">
        <p14:creationId xmlns:p14="http://schemas.microsoft.com/office/powerpoint/2010/main" val="3143163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D2B550-51C0-ABD3-77DB-CDEDA358CD09}"/>
              </a:ext>
            </a:extLst>
          </p:cNvPr>
          <p:cNvSpPr>
            <a:spLocks noGrp="1"/>
          </p:cNvSpPr>
          <p:nvPr>
            <p:ph type="title"/>
          </p:nvPr>
        </p:nvSpPr>
        <p:spPr/>
        <p:txBody>
          <a:bodyPr/>
          <a:lstStyle/>
          <a:p>
            <a:r>
              <a:rPr lang="pt-BR" dirty="0"/>
              <a:t>Construindo o muro</a:t>
            </a:r>
          </a:p>
        </p:txBody>
      </p:sp>
      <p:sp>
        <p:nvSpPr>
          <p:cNvPr id="3" name="Espaço Reservado para Conteúdo 2">
            <a:extLst>
              <a:ext uri="{FF2B5EF4-FFF2-40B4-BE49-F238E27FC236}">
                <a16:creationId xmlns:a16="http://schemas.microsoft.com/office/drawing/2014/main" id="{8F19238D-3676-4C04-706A-5EBAE9FC29D6}"/>
              </a:ext>
            </a:extLst>
          </p:cNvPr>
          <p:cNvSpPr>
            <a:spLocks noGrp="1"/>
          </p:cNvSpPr>
          <p:nvPr>
            <p:ph sz="quarter" idx="10"/>
          </p:nvPr>
        </p:nvSpPr>
        <p:spPr>
          <a:xfrm>
            <a:off x="539496" y="1435608"/>
            <a:ext cx="11016400" cy="3977640"/>
          </a:xfrm>
        </p:spPr>
        <p:txBody>
          <a:bodyPr>
            <a:normAutofit/>
          </a:bodyPr>
          <a:lstStyle/>
          <a:p>
            <a:r>
              <a:rPr lang="pt-BR" sz="1400" b="0" i="0" dirty="0">
                <a:solidFill>
                  <a:schemeClr val="tx1">
                    <a:lumMod val="65000"/>
                    <a:lumOff val="35000"/>
                  </a:schemeClr>
                </a:solidFill>
                <a:effectLst/>
                <a:latin typeface="Segoe UI "/>
              </a:rPr>
              <a:t>O que a construção de um muro tem em comum com a construção de memórias de longo prazo?</a:t>
            </a:r>
          </a:p>
          <a:p>
            <a:r>
              <a:rPr lang="pt-BR" sz="1400" b="0" i="0" dirty="0">
                <a:solidFill>
                  <a:schemeClr val="accent2"/>
                </a:solidFill>
                <a:effectLst/>
                <a:latin typeface="Segoe UI "/>
              </a:rPr>
              <a:t>O conhecimento é construído, portanto, de diversos blocos, como tijolos em uma grande parede. Como uma parede, ele precisa de tempo para ser construído e desmontado. Se simplesmente jogamos cimento e tijolos de maneira desordenada e rápida, não teremos um muro consistente.</a:t>
            </a:r>
            <a:endParaRPr lang="pt-BR" sz="1400" dirty="0">
              <a:solidFill>
                <a:schemeClr val="accent2"/>
              </a:solidFill>
              <a:latin typeface="Segoe UI "/>
            </a:endParaRPr>
          </a:p>
          <a:p>
            <a:endParaRPr lang="pt-BR" sz="1400" dirty="0">
              <a:solidFill>
                <a:schemeClr val="tx1">
                  <a:lumMod val="65000"/>
                  <a:lumOff val="35000"/>
                </a:schemeClr>
              </a:solidFill>
              <a:latin typeface="Segoe UI "/>
            </a:endParaRPr>
          </a:p>
        </p:txBody>
      </p:sp>
    </p:spTree>
    <p:extLst>
      <p:ext uri="{BB962C8B-B14F-4D97-AF65-F5344CB8AC3E}">
        <p14:creationId xmlns:p14="http://schemas.microsoft.com/office/powerpoint/2010/main" val="2692527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553072-40D6-3C89-33DF-92EA0E8EADDB}"/>
              </a:ext>
            </a:extLst>
          </p:cNvPr>
          <p:cNvSpPr>
            <a:spLocks noGrp="1"/>
          </p:cNvSpPr>
          <p:nvPr>
            <p:ph type="title"/>
          </p:nvPr>
        </p:nvSpPr>
        <p:spPr/>
        <p:txBody>
          <a:bodyPr/>
          <a:lstStyle/>
          <a:p>
            <a:r>
              <a:rPr lang="pt-BR" dirty="0"/>
              <a:t>Desafio de aprendizado</a:t>
            </a:r>
          </a:p>
        </p:txBody>
      </p:sp>
      <p:sp>
        <p:nvSpPr>
          <p:cNvPr id="3" name="Espaço Reservado para Conteúdo 2">
            <a:extLst>
              <a:ext uri="{FF2B5EF4-FFF2-40B4-BE49-F238E27FC236}">
                <a16:creationId xmlns:a16="http://schemas.microsoft.com/office/drawing/2014/main" id="{C4AB9C6F-3A4B-B83A-4DE2-479D91209036}"/>
              </a:ext>
            </a:extLst>
          </p:cNvPr>
          <p:cNvSpPr>
            <a:spLocks noGrp="1"/>
          </p:cNvSpPr>
          <p:nvPr>
            <p:ph sz="quarter" idx="10"/>
          </p:nvPr>
        </p:nvSpPr>
        <p:spPr>
          <a:xfrm>
            <a:off x="539495" y="1435608"/>
            <a:ext cx="10976643" cy="3977640"/>
          </a:xfrm>
        </p:spPr>
        <p:txBody>
          <a:bodyPr>
            <a:normAutofit/>
          </a:bodyPr>
          <a:lstStyle/>
          <a:p>
            <a:r>
              <a:rPr lang="pt-BR" sz="1400" b="0" i="0" dirty="0">
                <a:effectLst/>
                <a:latin typeface="Segoe UI "/>
              </a:rPr>
              <a:t>Pense no próximo desafio de aprendizado que você tem. Como você pode, com base nos exemplos do curso, quebrá-lo em pequenos blocos e organizar seu processo de aprendizagem?</a:t>
            </a:r>
          </a:p>
          <a:p>
            <a:r>
              <a:rPr lang="pt-BR" sz="1400" dirty="0">
                <a:solidFill>
                  <a:schemeClr val="accent2"/>
                </a:solidFill>
                <a:latin typeface="Segoe UI "/>
              </a:rPr>
              <a:t>Aprender </a:t>
            </a:r>
            <a:r>
              <a:rPr lang="pt-BR" sz="1400" dirty="0" err="1">
                <a:solidFill>
                  <a:schemeClr val="accent2"/>
                </a:solidFill>
                <a:latin typeface="Segoe UI "/>
              </a:rPr>
              <a:t>JavaScript</a:t>
            </a:r>
            <a:r>
              <a:rPr lang="pt-BR" sz="1400" dirty="0">
                <a:solidFill>
                  <a:schemeClr val="accent2"/>
                </a:solidFill>
                <a:latin typeface="Segoe UI "/>
              </a:rPr>
              <a:t>: </a:t>
            </a:r>
            <a:br>
              <a:rPr lang="pt-BR" sz="1400" dirty="0">
                <a:solidFill>
                  <a:schemeClr val="accent2"/>
                </a:solidFill>
                <a:latin typeface="Segoe UI "/>
              </a:rPr>
            </a:br>
            <a:br>
              <a:rPr lang="pt-BR" sz="1400" dirty="0">
                <a:solidFill>
                  <a:schemeClr val="accent2"/>
                </a:solidFill>
                <a:latin typeface="Segoe UI "/>
              </a:rPr>
            </a:br>
            <a:r>
              <a:rPr lang="pt-BR" sz="1400" dirty="0">
                <a:solidFill>
                  <a:schemeClr val="accent2"/>
                </a:solidFill>
                <a:latin typeface="Segoe UI "/>
              </a:rPr>
              <a:t>1. Começar entendo a lógica de programação com </a:t>
            </a:r>
            <a:r>
              <a:rPr lang="pt-BR" sz="1400" dirty="0" err="1">
                <a:solidFill>
                  <a:schemeClr val="accent2"/>
                </a:solidFill>
                <a:latin typeface="Segoe UI "/>
              </a:rPr>
              <a:t>JavaScript</a:t>
            </a:r>
            <a:r>
              <a:rPr lang="pt-BR" sz="1400" dirty="0">
                <a:solidFill>
                  <a:schemeClr val="accent2"/>
                </a:solidFill>
                <a:latin typeface="Segoe UI "/>
              </a:rPr>
              <a:t> </a:t>
            </a:r>
            <a:br>
              <a:rPr lang="pt-BR" sz="1400" dirty="0">
                <a:solidFill>
                  <a:schemeClr val="accent2"/>
                </a:solidFill>
                <a:latin typeface="Segoe UI "/>
              </a:rPr>
            </a:br>
            <a:r>
              <a:rPr lang="pt-BR" sz="1400" dirty="0">
                <a:solidFill>
                  <a:schemeClr val="accent2"/>
                </a:solidFill>
                <a:latin typeface="Segoe UI "/>
              </a:rPr>
              <a:t>2. Revisar o conteúdo da lógica</a:t>
            </a:r>
            <a:br>
              <a:rPr lang="pt-BR" sz="1400" dirty="0">
                <a:solidFill>
                  <a:schemeClr val="accent2"/>
                </a:solidFill>
                <a:latin typeface="Segoe UI "/>
              </a:rPr>
            </a:br>
            <a:r>
              <a:rPr lang="pt-BR" sz="1400" dirty="0">
                <a:solidFill>
                  <a:schemeClr val="accent2"/>
                </a:solidFill>
                <a:latin typeface="Segoe UI "/>
              </a:rPr>
              <a:t>3. Assistir aulas teóricas</a:t>
            </a:r>
            <a:br>
              <a:rPr lang="pt-BR" sz="1400" dirty="0">
                <a:solidFill>
                  <a:schemeClr val="accent2"/>
                </a:solidFill>
                <a:latin typeface="Segoe UI "/>
              </a:rPr>
            </a:br>
            <a:r>
              <a:rPr lang="pt-BR" sz="1400" dirty="0">
                <a:solidFill>
                  <a:schemeClr val="accent2"/>
                </a:solidFill>
                <a:latin typeface="Segoe UI "/>
              </a:rPr>
              <a:t>4. Aplicar em projetos</a:t>
            </a:r>
          </a:p>
        </p:txBody>
      </p:sp>
    </p:spTree>
    <p:extLst>
      <p:ext uri="{BB962C8B-B14F-4D97-AF65-F5344CB8AC3E}">
        <p14:creationId xmlns:p14="http://schemas.microsoft.com/office/powerpoint/2010/main" val="295126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a:xfrm>
            <a:off x="521207" y="874643"/>
            <a:ext cx="11432253" cy="1338470"/>
          </a:xfrm>
        </p:spPr>
        <p:txBody>
          <a:bodyPr rtlCol="0">
            <a:normAutofit fontScale="90000"/>
          </a:bodyPr>
          <a:lstStyle/>
          <a:p>
            <a:pPr algn="ctr" rtl="0"/>
            <a:r>
              <a:rPr lang="pt-BR" sz="3200" b="1" dirty="0">
                <a:latin typeface="Segoe UI Light" panose="020B0502040204020203" pitchFamily="34" charset="0"/>
                <a:cs typeface="Segoe UI Light" panose="020B0502040204020203" pitchFamily="34" charset="0"/>
              </a:rPr>
              <a:t>RESUMO</a:t>
            </a:r>
            <a:br>
              <a:rPr lang="pt-BR" sz="3200" b="1" dirty="0">
                <a:latin typeface="Segoe UI Light" panose="020B0502040204020203" pitchFamily="34" charset="0"/>
                <a:cs typeface="Segoe UI Light" panose="020B0502040204020203" pitchFamily="34" charset="0"/>
              </a:rPr>
            </a:br>
            <a:br>
              <a:rPr lang="pt-BR" sz="3200" dirty="0">
                <a:latin typeface="Segoe UI Light" panose="020B0502040204020203" pitchFamily="34" charset="0"/>
                <a:cs typeface="Segoe UI Light" panose="020B0502040204020203" pitchFamily="34" charset="0"/>
              </a:rPr>
            </a:br>
            <a:r>
              <a:rPr lang="pt-BR" sz="3200" dirty="0">
                <a:latin typeface="Segoe UI Light" panose="020B0502040204020203" pitchFamily="34" charset="0"/>
                <a:cs typeface="Segoe UI Light" panose="020B0502040204020203" pitchFamily="34" charset="0"/>
              </a:rPr>
              <a:t>O que aprendemos?</a:t>
            </a:r>
          </a:p>
        </p:txBody>
      </p:sp>
      <p:sp>
        <p:nvSpPr>
          <p:cNvPr id="5" name="Espaço Reservado para Conteúdo 4"/>
          <p:cNvSpPr>
            <a:spLocks noGrp="1"/>
          </p:cNvSpPr>
          <p:nvPr>
            <p:ph sz="half" idx="4294967295"/>
          </p:nvPr>
        </p:nvSpPr>
        <p:spPr>
          <a:xfrm>
            <a:off x="541612" y="2570919"/>
            <a:ext cx="5700162" cy="4757531"/>
          </a:xfrm>
        </p:spPr>
        <p:txBody>
          <a:bodyPr rtlCol="0">
            <a:normAutofit fontScale="32500" lnSpcReduction="20000"/>
          </a:bodyPr>
          <a:lstStyle/>
          <a:p>
            <a:pPr algn="l">
              <a:buFont typeface="Arial" panose="020B0604020202020204" pitchFamily="34" charset="0"/>
              <a:buChar char="•"/>
            </a:pPr>
            <a:r>
              <a:rPr lang="pt-BR" sz="4000" b="0" i="0" dirty="0">
                <a:solidFill>
                  <a:schemeClr val="tx1">
                    <a:lumMod val="75000"/>
                    <a:lumOff val="25000"/>
                  </a:schemeClr>
                </a:solidFill>
                <a:effectLst/>
                <a:latin typeface="Segoe UI "/>
              </a:rPr>
              <a:t> Como o cérebro funciona no processo de aprendizagem</a:t>
            </a:r>
          </a:p>
          <a:p>
            <a:pPr algn="l">
              <a:buFont typeface="Arial" panose="020B0604020202020204" pitchFamily="34" charset="0"/>
              <a:buChar char="•"/>
            </a:pPr>
            <a:r>
              <a:rPr lang="pt-BR" sz="4000" b="0" i="0" dirty="0">
                <a:solidFill>
                  <a:schemeClr val="tx1">
                    <a:lumMod val="75000"/>
                    <a:lumOff val="25000"/>
                  </a:schemeClr>
                </a:solidFill>
                <a:effectLst/>
                <a:latin typeface="Segoe UI "/>
              </a:rPr>
              <a:t> </a:t>
            </a:r>
            <a:r>
              <a:rPr lang="pt-BR" sz="4000" b="0" i="0" dirty="0" err="1">
                <a:solidFill>
                  <a:schemeClr val="tx1">
                    <a:lumMod val="75000"/>
                    <a:lumOff val="25000"/>
                  </a:schemeClr>
                </a:solidFill>
                <a:effectLst/>
                <a:latin typeface="Segoe UI "/>
              </a:rPr>
              <a:t>Mindset</a:t>
            </a:r>
            <a:r>
              <a:rPr lang="pt-BR" sz="4000" b="0" i="0" dirty="0">
                <a:solidFill>
                  <a:schemeClr val="tx1">
                    <a:lumMod val="75000"/>
                    <a:lumOff val="25000"/>
                  </a:schemeClr>
                </a:solidFill>
                <a:effectLst/>
                <a:latin typeface="Segoe UI "/>
              </a:rPr>
              <a:t> fixo x </a:t>
            </a:r>
            <a:r>
              <a:rPr lang="pt-BR" sz="4000" b="0" i="0" dirty="0" err="1">
                <a:solidFill>
                  <a:schemeClr val="tx1">
                    <a:lumMod val="75000"/>
                    <a:lumOff val="25000"/>
                  </a:schemeClr>
                </a:solidFill>
                <a:effectLst/>
                <a:latin typeface="Segoe UI "/>
              </a:rPr>
              <a:t>mindset</a:t>
            </a:r>
            <a:r>
              <a:rPr lang="pt-BR" sz="4000" b="0" i="0" dirty="0">
                <a:solidFill>
                  <a:schemeClr val="tx1">
                    <a:lumMod val="75000"/>
                    <a:lumOff val="25000"/>
                  </a:schemeClr>
                </a:solidFill>
                <a:effectLst/>
                <a:latin typeface="Segoe UI "/>
              </a:rPr>
              <a:t> de crescimento</a:t>
            </a:r>
          </a:p>
          <a:p>
            <a:pPr algn="l">
              <a:buFont typeface="Arial" panose="020B0604020202020204" pitchFamily="34" charset="0"/>
              <a:buChar char="•"/>
            </a:pPr>
            <a:r>
              <a:rPr lang="pt-BR" sz="4000" b="0" i="0" dirty="0">
                <a:solidFill>
                  <a:schemeClr val="tx1">
                    <a:lumMod val="75000"/>
                    <a:lumOff val="25000"/>
                  </a:schemeClr>
                </a:solidFill>
                <a:effectLst/>
                <a:latin typeface="Segoe UI "/>
              </a:rPr>
              <a:t> Que crenças podem fortalecer meu </a:t>
            </a:r>
            <a:r>
              <a:rPr lang="pt-BR" sz="4000" b="0" i="0" dirty="0" err="1">
                <a:solidFill>
                  <a:schemeClr val="tx1">
                    <a:lumMod val="75000"/>
                    <a:lumOff val="25000"/>
                  </a:schemeClr>
                </a:solidFill>
                <a:effectLst/>
                <a:latin typeface="Segoe UI "/>
              </a:rPr>
              <a:t>mindset</a:t>
            </a:r>
            <a:r>
              <a:rPr lang="pt-BR" sz="4000" b="0" i="0" dirty="0">
                <a:solidFill>
                  <a:schemeClr val="tx1">
                    <a:lumMod val="75000"/>
                    <a:lumOff val="25000"/>
                  </a:schemeClr>
                </a:solidFill>
                <a:effectLst/>
                <a:latin typeface="Segoe UI "/>
              </a:rPr>
              <a:t> de crescimento</a:t>
            </a:r>
          </a:p>
          <a:p>
            <a:pPr algn="l">
              <a:buFont typeface="Arial" panose="020B0604020202020204" pitchFamily="34" charset="0"/>
              <a:buChar char="•"/>
            </a:pPr>
            <a:r>
              <a:rPr lang="pt-BR" sz="4000" b="0" i="0" dirty="0">
                <a:solidFill>
                  <a:schemeClr val="tx1">
                    <a:lumMod val="75000"/>
                    <a:lumOff val="25000"/>
                  </a:schemeClr>
                </a:solidFill>
                <a:effectLst/>
                <a:latin typeface="Segoe UI "/>
              </a:rPr>
              <a:t> O papel do Professor no fortalecimento do </a:t>
            </a:r>
            <a:r>
              <a:rPr lang="pt-BR" sz="4000" b="0" i="0" dirty="0" err="1">
                <a:solidFill>
                  <a:schemeClr val="tx1">
                    <a:lumMod val="75000"/>
                    <a:lumOff val="25000"/>
                  </a:schemeClr>
                </a:solidFill>
                <a:effectLst/>
                <a:latin typeface="Segoe UI "/>
              </a:rPr>
              <a:t>Mindset</a:t>
            </a:r>
            <a:r>
              <a:rPr lang="pt-BR" sz="4000" b="0" i="0" dirty="0">
                <a:solidFill>
                  <a:schemeClr val="tx1">
                    <a:lumMod val="75000"/>
                    <a:lumOff val="25000"/>
                  </a:schemeClr>
                </a:solidFill>
                <a:effectLst/>
                <a:latin typeface="Segoe UI "/>
              </a:rPr>
              <a:t> de Crescimento</a:t>
            </a:r>
          </a:p>
          <a:p>
            <a:pPr algn="l">
              <a:buFont typeface="Arial" panose="020B0604020202020204" pitchFamily="34" charset="0"/>
              <a:buChar char="•"/>
            </a:pPr>
            <a:r>
              <a:rPr lang="pt-BR" sz="4000" b="0" i="0" dirty="0">
                <a:solidFill>
                  <a:schemeClr val="tx1">
                    <a:lumMod val="75000"/>
                    <a:lumOff val="25000"/>
                  </a:schemeClr>
                </a:solidFill>
                <a:effectLst/>
                <a:latin typeface="Segoe UI "/>
              </a:rPr>
              <a:t> Modelo focado e difuso</a:t>
            </a:r>
          </a:p>
          <a:p>
            <a:pPr algn="l">
              <a:buFont typeface="Arial" panose="020B0604020202020204" pitchFamily="34" charset="0"/>
              <a:buChar char="•"/>
            </a:pPr>
            <a:r>
              <a:rPr lang="pt-BR" sz="4000" b="0" i="0" dirty="0">
                <a:solidFill>
                  <a:schemeClr val="tx1">
                    <a:lumMod val="75000"/>
                    <a:lumOff val="25000"/>
                  </a:schemeClr>
                </a:solidFill>
                <a:effectLst/>
                <a:latin typeface="Segoe UI "/>
              </a:rPr>
              <a:t> Como cérebro faz novas conexões</a:t>
            </a:r>
          </a:p>
          <a:p>
            <a:pPr algn="l">
              <a:buFont typeface="Arial" panose="020B0604020202020204" pitchFamily="34" charset="0"/>
              <a:buChar char="•"/>
            </a:pPr>
            <a:r>
              <a:rPr lang="pt-BR" sz="4000" b="0" i="0" dirty="0">
                <a:solidFill>
                  <a:schemeClr val="tx1">
                    <a:lumMod val="75000"/>
                    <a:lumOff val="25000"/>
                  </a:schemeClr>
                </a:solidFill>
                <a:effectLst/>
                <a:latin typeface="Segoe UI "/>
              </a:rPr>
              <a:t> Importância dos momentos de ócio para criatividade e aprendizado</a:t>
            </a:r>
          </a:p>
          <a:p>
            <a:pPr algn="l"/>
            <a:endParaRPr lang="pt-BR" sz="3200" b="0" i="0" dirty="0">
              <a:solidFill>
                <a:srgbClr val="C0C0C0"/>
              </a:solidFill>
              <a:effectLst/>
              <a:latin typeface="Source Serif Pro" panose="02040603050405020204" pitchFamily="18" charset="0"/>
            </a:endParaRPr>
          </a:p>
        </p:txBody>
      </p:sp>
      <p:sp>
        <p:nvSpPr>
          <p:cNvPr id="3" name="Espaço Reservado para Conteúdo 4">
            <a:extLst>
              <a:ext uri="{FF2B5EF4-FFF2-40B4-BE49-F238E27FC236}">
                <a16:creationId xmlns:a16="http://schemas.microsoft.com/office/drawing/2014/main" id="{F6CC0965-0A0E-B82F-AD4F-53BD809D2D20}"/>
              </a:ext>
            </a:extLst>
          </p:cNvPr>
          <p:cNvSpPr txBox="1">
            <a:spLocks/>
          </p:cNvSpPr>
          <p:nvPr/>
        </p:nvSpPr>
        <p:spPr>
          <a:xfrm>
            <a:off x="6147287" y="2501785"/>
            <a:ext cx="5766417" cy="4455606"/>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buFont typeface="Arial" panose="020B0604020202020204" pitchFamily="34" charset="0"/>
              <a:buChar char="•"/>
            </a:pPr>
            <a:r>
              <a:rPr lang="pt-BR" sz="5200" b="0" i="0" dirty="0">
                <a:solidFill>
                  <a:schemeClr val="tx1">
                    <a:lumMod val="75000"/>
                    <a:lumOff val="25000"/>
                  </a:schemeClr>
                </a:solidFill>
                <a:effectLst/>
                <a:latin typeface="Segoe UI "/>
              </a:rPr>
              <a:t> Formatos de aprendizagem diferentes para estilos e momentos diferentes</a:t>
            </a:r>
          </a:p>
          <a:p>
            <a:pPr algn="l">
              <a:buFont typeface="Arial" panose="020B0604020202020204" pitchFamily="34" charset="0"/>
              <a:buChar char="•"/>
            </a:pPr>
            <a:r>
              <a:rPr lang="pt-BR" sz="5200" b="0" i="0" dirty="0">
                <a:solidFill>
                  <a:schemeClr val="tx1">
                    <a:lumMod val="75000"/>
                    <a:lumOff val="25000"/>
                  </a:schemeClr>
                </a:solidFill>
                <a:effectLst/>
                <a:latin typeface="Segoe UI "/>
              </a:rPr>
              <a:t> Importância de misturar os formatos para potencializar o poder do cérebro</a:t>
            </a:r>
          </a:p>
          <a:p>
            <a:pPr algn="l">
              <a:buFont typeface="Arial" panose="020B0604020202020204" pitchFamily="34" charset="0"/>
              <a:buChar char="•"/>
            </a:pPr>
            <a:r>
              <a:rPr lang="pt-BR" sz="5200" b="0" i="0" dirty="0">
                <a:solidFill>
                  <a:schemeClr val="tx1">
                    <a:lumMod val="75000"/>
                    <a:lumOff val="25000"/>
                  </a:schemeClr>
                </a:solidFill>
                <a:effectLst/>
                <a:latin typeface="Segoe UI "/>
              </a:rPr>
              <a:t> Pirâmide de Willian </a:t>
            </a:r>
            <a:r>
              <a:rPr lang="pt-BR" sz="5200" b="0" i="0" dirty="0" err="1">
                <a:solidFill>
                  <a:schemeClr val="tx1">
                    <a:lumMod val="75000"/>
                    <a:lumOff val="25000"/>
                  </a:schemeClr>
                </a:solidFill>
                <a:effectLst/>
                <a:latin typeface="Segoe UI "/>
              </a:rPr>
              <a:t>Glasser</a:t>
            </a:r>
            <a:endParaRPr lang="pt-BR" sz="5200" b="0" i="0" dirty="0">
              <a:solidFill>
                <a:schemeClr val="tx1">
                  <a:lumMod val="75000"/>
                  <a:lumOff val="25000"/>
                </a:schemeClr>
              </a:solidFill>
              <a:effectLst/>
              <a:latin typeface="Segoe UI "/>
            </a:endParaRPr>
          </a:p>
          <a:p>
            <a:pPr algn="l">
              <a:buFont typeface="Arial" panose="020B0604020202020204" pitchFamily="34" charset="0"/>
              <a:buChar char="•"/>
            </a:pPr>
            <a:r>
              <a:rPr lang="pt-BR" sz="5200" b="0" i="0" dirty="0">
                <a:solidFill>
                  <a:schemeClr val="tx1">
                    <a:lumMod val="75000"/>
                    <a:lumOff val="25000"/>
                  </a:schemeClr>
                </a:solidFill>
                <a:effectLst/>
                <a:latin typeface="Segoe UI "/>
              </a:rPr>
              <a:t> Curva do esquecimento de </a:t>
            </a:r>
            <a:r>
              <a:rPr lang="pt-BR" sz="5200" b="0" i="0" dirty="0" err="1">
                <a:solidFill>
                  <a:schemeClr val="tx1">
                    <a:lumMod val="75000"/>
                    <a:lumOff val="25000"/>
                  </a:schemeClr>
                </a:solidFill>
                <a:effectLst/>
                <a:latin typeface="Segoe UI "/>
              </a:rPr>
              <a:t>Ebbinghaus</a:t>
            </a:r>
            <a:endParaRPr lang="pt-BR" sz="5200" b="0" i="0" dirty="0">
              <a:solidFill>
                <a:schemeClr val="tx1">
                  <a:lumMod val="75000"/>
                  <a:lumOff val="25000"/>
                </a:schemeClr>
              </a:solidFill>
              <a:effectLst/>
              <a:latin typeface="Segoe UI "/>
            </a:endParaRPr>
          </a:p>
          <a:p>
            <a:pPr algn="l">
              <a:buFont typeface="Arial" panose="020B0604020202020204" pitchFamily="34" charset="0"/>
              <a:buChar char="•"/>
            </a:pPr>
            <a:r>
              <a:rPr lang="pt-BR" sz="5200" b="0" i="0" dirty="0">
                <a:solidFill>
                  <a:schemeClr val="tx1">
                    <a:lumMod val="75000"/>
                    <a:lumOff val="25000"/>
                  </a:schemeClr>
                </a:solidFill>
                <a:effectLst/>
                <a:latin typeface="Segoe UI "/>
              </a:rPr>
              <a:t> O poder das revisões ao longo do tempo</a:t>
            </a:r>
          </a:p>
          <a:p>
            <a:pPr algn="l">
              <a:buFont typeface="Arial" panose="020B0604020202020204" pitchFamily="34" charset="0"/>
              <a:buChar char="•"/>
            </a:pPr>
            <a:r>
              <a:rPr lang="pt-BR" sz="5200" b="0" i="0" dirty="0">
                <a:solidFill>
                  <a:schemeClr val="tx1">
                    <a:lumMod val="75000"/>
                    <a:lumOff val="25000"/>
                  </a:schemeClr>
                </a:solidFill>
                <a:effectLst/>
                <a:latin typeface="Segoe UI "/>
              </a:rPr>
              <a:t> </a:t>
            </a:r>
            <a:r>
              <a:rPr lang="pt-BR" sz="5200" b="0" i="0" dirty="0" err="1">
                <a:solidFill>
                  <a:schemeClr val="tx1">
                    <a:lumMod val="75000"/>
                    <a:lumOff val="25000"/>
                  </a:schemeClr>
                </a:solidFill>
                <a:effectLst/>
                <a:latin typeface="Segoe UI "/>
              </a:rPr>
              <a:t>Cramming</a:t>
            </a:r>
            <a:r>
              <a:rPr lang="pt-BR" sz="5200" b="0" i="0" dirty="0">
                <a:solidFill>
                  <a:schemeClr val="tx1">
                    <a:lumMod val="75000"/>
                    <a:lumOff val="25000"/>
                  </a:schemeClr>
                </a:solidFill>
                <a:effectLst/>
                <a:latin typeface="Segoe UI "/>
              </a:rPr>
              <a:t>: decorar altos volumes de informação funciona?</a:t>
            </a:r>
          </a:p>
          <a:p>
            <a:pPr algn="l">
              <a:buFont typeface="Arial" panose="020B0604020202020204" pitchFamily="34" charset="0"/>
              <a:buChar char="•"/>
            </a:pPr>
            <a:r>
              <a:rPr lang="pt-BR" sz="5200" b="0" i="0" dirty="0">
                <a:solidFill>
                  <a:schemeClr val="tx1">
                    <a:lumMod val="75000"/>
                    <a:lumOff val="25000"/>
                  </a:schemeClr>
                </a:solidFill>
                <a:effectLst/>
                <a:latin typeface="Segoe UI "/>
              </a:rPr>
              <a:t> Prática distribuída ao longo do tempo</a:t>
            </a:r>
          </a:p>
          <a:p>
            <a:pPr>
              <a:lnSpc>
                <a:spcPts val="3600"/>
              </a:lnSpc>
              <a:spcAft>
                <a:spcPts val="0"/>
              </a:spcAft>
            </a:pPr>
            <a:endParaRPr lang="pt-BR"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13431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855619" y="2469279"/>
            <a:ext cx="10077423" cy="1137793"/>
          </a:xfrm>
        </p:spPr>
        <p:txBody>
          <a:bodyPr rtlCol="0">
            <a:normAutofit/>
          </a:bodyPr>
          <a:lstStyle/>
          <a:p>
            <a:pPr marL="0" indent="0" algn="ctr" rtl="0">
              <a:buNone/>
            </a:pPr>
            <a:r>
              <a:rPr lang="pt-BR" sz="2300" b="1" dirty="0">
                <a:solidFill>
                  <a:schemeClr val="bg1"/>
                </a:solidFill>
                <a:latin typeface="+mj-lt"/>
              </a:rPr>
              <a:t>04. O PODER DAS METAS</a:t>
            </a:r>
          </a:p>
        </p:txBody>
      </p:sp>
    </p:spTree>
    <p:extLst>
      <p:ext uri="{BB962C8B-B14F-4D97-AF65-F5344CB8AC3E}">
        <p14:creationId xmlns:p14="http://schemas.microsoft.com/office/powerpoint/2010/main" val="3096112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3B8F66-FED6-99E7-21CF-A950977D688C}"/>
              </a:ext>
            </a:extLst>
          </p:cNvPr>
          <p:cNvSpPr>
            <a:spLocks noGrp="1"/>
          </p:cNvSpPr>
          <p:nvPr>
            <p:ph type="title"/>
          </p:nvPr>
        </p:nvSpPr>
        <p:spPr/>
        <p:txBody>
          <a:bodyPr/>
          <a:lstStyle/>
          <a:p>
            <a:r>
              <a:rPr lang="pt-BR" dirty="0"/>
              <a:t>Definindo a meta </a:t>
            </a:r>
          </a:p>
        </p:txBody>
      </p:sp>
      <p:sp>
        <p:nvSpPr>
          <p:cNvPr id="3" name="Espaço Reservado para Conteúdo 2">
            <a:extLst>
              <a:ext uri="{FF2B5EF4-FFF2-40B4-BE49-F238E27FC236}">
                <a16:creationId xmlns:a16="http://schemas.microsoft.com/office/drawing/2014/main" id="{2C5D3D2E-7D6F-AAC1-3051-CCF3E296DC0A}"/>
              </a:ext>
            </a:extLst>
          </p:cNvPr>
          <p:cNvSpPr>
            <a:spLocks noGrp="1"/>
          </p:cNvSpPr>
          <p:nvPr>
            <p:ph sz="quarter" idx="10"/>
          </p:nvPr>
        </p:nvSpPr>
        <p:spPr/>
        <p:txBody>
          <a:bodyPr>
            <a:normAutofit/>
          </a:bodyPr>
          <a:lstStyle/>
          <a:p>
            <a:pPr>
              <a:lnSpc>
                <a:spcPct val="120000"/>
              </a:lnSpc>
            </a:pPr>
            <a:r>
              <a:rPr lang="pt-BR" sz="4000" dirty="0"/>
              <a:t>“O  que pode ser medido, pode ser melhorado” </a:t>
            </a:r>
            <a:br>
              <a:rPr lang="pt-BR" sz="4000" dirty="0"/>
            </a:br>
            <a:br>
              <a:rPr lang="pt-BR" sz="4000" dirty="0"/>
            </a:br>
            <a:r>
              <a:rPr lang="pt-BR" sz="4000" dirty="0"/>
              <a:t>(Peter Drucker)</a:t>
            </a:r>
            <a:endParaRPr lang="pt-BR" dirty="0"/>
          </a:p>
          <a:p>
            <a:endParaRPr lang="pt-BR" dirty="0"/>
          </a:p>
        </p:txBody>
      </p:sp>
      <p:sp>
        <p:nvSpPr>
          <p:cNvPr id="4" name="Espaço Reservado para Conteúdo 2">
            <a:extLst>
              <a:ext uri="{FF2B5EF4-FFF2-40B4-BE49-F238E27FC236}">
                <a16:creationId xmlns:a16="http://schemas.microsoft.com/office/drawing/2014/main" id="{8CDE0DA3-F505-34A5-7F42-32D408581E38}"/>
              </a:ext>
            </a:extLst>
          </p:cNvPr>
          <p:cNvSpPr txBox="1">
            <a:spLocks/>
          </p:cNvSpPr>
          <p:nvPr/>
        </p:nvSpPr>
        <p:spPr>
          <a:xfrm>
            <a:off x="6986683" y="1435608"/>
            <a:ext cx="4416552"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sz="1600" b="1" dirty="0"/>
              <a:t>Para definir metas, se perguntar:</a:t>
            </a:r>
          </a:p>
          <a:p>
            <a:r>
              <a:rPr lang="pt-BR" sz="1600" dirty="0"/>
              <a:t> </a:t>
            </a:r>
          </a:p>
          <a:p>
            <a:pPr marL="228600" indent="-228600">
              <a:buAutoNum type="arabicPeriod"/>
            </a:pPr>
            <a:r>
              <a:rPr lang="pt-BR" sz="1600" dirty="0"/>
              <a:t>Por que quero aprender?</a:t>
            </a:r>
          </a:p>
          <a:p>
            <a:pPr marL="228600" indent="-228600">
              <a:buAutoNum type="arabicPeriod"/>
            </a:pPr>
            <a:r>
              <a:rPr lang="pt-BR" sz="1600" dirty="0"/>
              <a:t>Onde vou usar?</a:t>
            </a:r>
          </a:p>
          <a:p>
            <a:pPr marL="228600" indent="-228600">
              <a:buAutoNum type="arabicPeriod"/>
            </a:pPr>
            <a:r>
              <a:rPr lang="pt-BR" sz="1600" dirty="0"/>
              <a:t>Quando quero estar pronto </a:t>
            </a:r>
          </a:p>
          <a:p>
            <a:endParaRPr lang="pt-BR" dirty="0"/>
          </a:p>
        </p:txBody>
      </p:sp>
    </p:spTree>
    <p:extLst>
      <p:ext uri="{BB962C8B-B14F-4D97-AF65-F5344CB8AC3E}">
        <p14:creationId xmlns:p14="http://schemas.microsoft.com/office/powerpoint/2010/main" val="2581753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a:xfrm>
            <a:off x="521207" y="448056"/>
            <a:ext cx="10968059" cy="640080"/>
          </a:xfrm>
        </p:spPr>
        <p:txBody>
          <a:bodyPr rtlCol="0">
            <a:noAutofit/>
          </a:bodyPr>
          <a:lstStyle/>
          <a:p>
            <a:pPr rtl="0"/>
            <a:r>
              <a:rPr lang="pt-BR" dirty="0">
                <a:latin typeface="Segoe UI Light" panose="020B0502040204020203" pitchFamily="34" charset="0"/>
                <a:cs typeface="Segoe UI Light" panose="020B0502040204020203" pitchFamily="34" charset="0"/>
              </a:rPr>
              <a:t>Curso de Aprender a aprender: técnicas para seu autodesenvolvimento</a:t>
            </a:r>
          </a:p>
        </p:txBody>
      </p:sp>
      <p:sp>
        <p:nvSpPr>
          <p:cNvPr id="38" name="Espaço Reservado para Conteúdo 17"/>
          <p:cNvSpPr txBox="1">
            <a:spLocks/>
          </p:cNvSpPr>
          <p:nvPr/>
        </p:nvSpPr>
        <p:spPr>
          <a:xfrm>
            <a:off x="541610" y="1524707"/>
            <a:ext cx="7330181" cy="511463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sz="1400" dirty="0">
                <a:latin typeface="Segoe UI" panose="020B0502040204020203" pitchFamily="34" charset="0"/>
                <a:cs typeface="Segoe UI" panose="020B0502040204020203" pitchFamily="34" charset="0"/>
              </a:rPr>
              <a:t>Faça esse curso de Ensino e Aprendizado e:</a:t>
            </a:r>
            <a:br>
              <a:rPr lang="pt-BR" sz="1400" dirty="0">
                <a:latin typeface="Segoe UI" panose="020B0502040204020203" pitchFamily="34" charset="0"/>
                <a:cs typeface="Segoe UI" panose="020B0502040204020203" pitchFamily="34" charset="0"/>
              </a:rPr>
            </a:br>
            <a:endParaRPr lang="pt-BR" sz="1400" dirty="0">
              <a:latin typeface="Segoe UI" panose="020B0502040204020203" pitchFamily="34" charset="0"/>
              <a:cs typeface="Segoe UI" panose="020B0502040204020203" pitchFamily="34" charset="0"/>
            </a:endParaRPr>
          </a:p>
          <a:p>
            <a:pPr algn="l">
              <a:buFont typeface="Arial" panose="020B0604020202020204" pitchFamily="34" charset="0"/>
              <a:buChar char="•"/>
            </a:pPr>
            <a:r>
              <a:rPr lang="pt-BR" sz="1400" b="0" i="0" dirty="0">
                <a:effectLst/>
                <a:latin typeface="Segoe UI "/>
              </a:rPr>
              <a:t>Descubra seu propósito e suas razões para aprender</a:t>
            </a:r>
          </a:p>
          <a:p>
            <a:pPr algn="l">
              <a:buFont typeface="Arial" panose="020B0604020202020204" pitchFamily="34" charset="0"/>
              <a:buChar char="•"/>
            </a:pPr>
            <a:r>
              <a:rPr lang="pt-BR" sz="1400" b="0" i="0" dirty="0">
                <a:effectLst/>
                <a:latin typeface="Segoe UI "/>
              </a:rPr>
              <a:t>Conheça e aproveite seu estilo de aprendizagem, montando planos eficientes</a:t>
            </a:r>
          </a:p>
          <a:p>
            <a:pPr algn="l">
              <a:buFont typeface="Arial" panose="020B0604020202020204" pitchFamily="34" charset="0"/>
              <a:buChar char="•"/>
            </a:pPr>
            <a:r>
              <a:rPr lang="pt-BR" sz="1400" b="0" i="0" dirty="0">
                <a:effectLst/>
                <a:latin typeface="Segoe UI "/>
              </a:rPr>
              <a:t>Saiba como utilizar diferentes formatos, metodologias e experiências para aprender de forma efetiva</a:t>
            </a:r>
          </a:p>
          <a:p>
            <a:pPr algn="l">
              <a:buFont typeface="Arial" panose="020B0604020202020204" pitchFamily="34" charset="0"/>
              <a:buChar char="•"/>
            </a:pPr>
            <a:r>
              <a:rPr lang="pt-BR" sz="1400" b="0" i="0" dirty="0">
                <a:effectLst/>
                <a:latin typeface="Segoe UI "/>
              </a:rPr>
              <a:t>Defina e acompanhe suas metas e evolução de forma simples e efetiva</a:t>
            </a:r>
          </a:p>
          <a:p>
            <a:pPr algn="l">
              <a:buFont typeface="Arial" panose="020B0604020202020204" pitchFamily="34" charset="0"/>
              <a:buChar char="•"/>
            </a:pPr>
            <a:r>
              <a:rPr lang="pt-BR" sz="1400" b="0" i="0" dirty="0">
                <a:effectLst/>
                <a:latin typeface="Segoe UI "/>
              </a:rPr>
              <a:t>Crie rotinas produtivas, eliminando as distrações</a:t>
            </a:r>
          </a:p>
          <a:p>
            <a:pPr algn="l">
              <a:buFont typeface="Arial" panose="020B0604020202020204" pitchFamily="34" charset="0"/>
              <a:buChar char="•"/>
            </a:pPr>
            <a:r>
              <a:rPr lang="pt-BR" sz="1400" b="0" i="0" dirty="0">
                <a:effectLst/>
                <a:latin typeface="Segoe UI "/>
              </a:rPr>
              <a:t>Desvende e utilize o poder da neurociência para alcançar todo seu potencial</a:t>
            </a:r>
          </a:p>
          <a:p>
            <a:pPr algn="l">
              <a:buFont typeface="Arial" panose="020B0604020202020204" pitchFamily="34" charset="0"/>
              <a:buChar char="•"/>
            </a:pPr>
            <a:r>
              <a:rPr lang="pt-BR" sz="1400" b="0" i="0" dirty="0">
                <a:effectLst/>
                <a:latin typeface="Segoe UI "/>
              </a:rPr>
              <a:t>Utilize as melhores técnicas e ferramentas trabalhando a seu favor para uma aprendizagem de alta performance</a:t>
            </a:r>
          </a:p>
          <a:p>
            <a:pPr marL="0" lvl="0" indent="0" rtl="0">
              <a:spcAft>
                <a:spcPts val="600"/>
              </a:spcAft>
              <a:buNone/>
              <a:defRPr/>
            </a:pPr>
            <a:r>
              <a:rPr lang="pt-BR" dirty="0">
                <a:latin typeface="Segoe UI" panose="020B0502040204020203" pitchFamily="34" charset="0"/>
                <a:cs typeface="Segoe UI" panose="020B0502040204020203" pitchFamily="34" charset="0"/>
              </a:rPr>
              <a:t> </a:t>
            </a:r>
          </a:p>
          <a:p>
            <a:pPr marL="0" lvl="0" indent="0" rtl="0">
              <a:spcAft>
                <a:spcPts val="600"/>
              </a:spcAft>
              <a:buNone/>
              <a:defRPr/>
            </a:pPr>
            <a:endParaRPr lang="pt-BR" dirty="0">
              <a:latin typeface="Segoe UI" panose="020B0502040204020203" pitchFamily="34" charset="0"/>
              <a:cs typeface="Segoe UI" panose="020B0502040204020203" pitchFamily="34" charset="0"/>
            </a:endParaRPr>
          </a:p>
        </p:txBody>
      </p:sp>
      <p:pic>
        <p:nvPicPr>
          <p:cNvPr id="3" name="Gráfico 2">
            <a:extLst>
              <a:ext uri="{FF2B5EF4-FFF2-40B4-BE49-F238E27FC236}">
                <a16:creationId xmlns:a16="http://schemas.microsoft.com/office/drawing/2014/main" id="{7FFFE040-5122-84FC-6FBE-9FF635ABA2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9770" y="1524708"/>
            <a:ext cx="2987229" cy="2987229"/>
          </a:xfrm>
          <a:prstGeom prst="rect">
            <a:avLst/>
          </a:prstGeom>
        </p:spPr>
      </p:pic>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2B3CFF-05F7-6EB3-39AB-354CEFFCB51F}"/>
              </a:ext>
            </a:extLst>
          </p:cNvPr>
          <p:cNvSpPr>
            <a:spLocks noGrp="1"/>
          </p:cNvSpPr>
          <p:nvPr>
            <p:ph type="title"/>
          </p:nvPr>
        </p:nvSpPr>
        <p:spPr/>
        <p:txBody>
          <a:bodyPr/>
          <a:lstStyle/>
          <a:p>
            <a:r>
              <a:rPr lang="pt-BR" dirty="0"/>
              <a:t>Suas metas de aprendizado</a:t>
            </a:r>
          </a:p>
        </p:txBody>
      </p:sp>
      <p:sp>
        <p:nvSpPr>
          <p:cNvPr id="3" name="Espaço Reservado para Conteúdo 2">
            <a:extLst>
              <a:ext uri="{FF2B5EF4-FFF2-40B4-BE49-F238E27FC236}">
                <a16:creationId xmlns:a16="http://schemas.microsoft.com/office/drawing/2014/main" id="{1A363FA7-C66E-00B8-1BA8-E3EE555DA777}"/>
              </a:ext>
            </a:extLst>
          </p:cNvPr>
          <p:cNvSpPr>
            <a:spLocks noGrp="1"/>
          </p:cNvSpPr>
          <p:nvPr>
            <p:ph sz="quarter" idx="10"/>
          </p:nvPr>
        </p:nvSpPr>
        <p:spPr>
          <a:xfrm>
            <a:off x="539495" y="1435608"/>
            <a:ext cx="8339462" cy="5256740"/>
          </a:xfrm>
        </p:spPr>
        <p:txBody>
          <a:bodyPr>
            <a:normAutofit/>
          </a:bodyPr>
          <a:lstStyle/>
          <a:p>
            <a:pPr algn="l"/>
            <a:r>
              <a:rPr lang="pt-BR" b="0" i="0" dirty="0">
                <a:effectLst/>
                <a:latin typeface="Segoe UI "/>
              </a:rPr>
              <a:t>Já entendemos porque é tão importante ter uma meta clara para o processo de aprendizagem ser efetivo.</a:t>
            </a:r>
          </a:p>
          <a:p>
            <a:pPr algn="l"/>
            <a:r>
              <a:rPr lang="pt-BR" b="0" i="0" dirty="0">
                <a:effectLst/>
                <a:latin typeface="Segoe UI "/>
              </a:rPr>
              <a:t>Chegou a hora de escrever as suas metas de aprendizado!</a:t>
            </a:r>
          </a:p>
          <a:p>
            <a:pPr marL="171450" indent="-171450" algn="l">
              <a:buFont typeface="Arial" panose="020B0604020202020204" pitchFamily="34" charset="0"/>
              <a:buChar char="•"/>
            </a:pPr>
            <a:r>
              <a:rPr lang="pt-BR" b="0" i="0" dirty="0">
                <a:effectLst/>
                <a:latin typeface="Segoe UI "/>
              </a:rPr>
              <a:t>POR QUE QUERO APRENDER?</a:t>
            </a:r>
            <a:br>
              <a:rPr lang="pt-BR" b="0" i="0" dirty="0">
                <a:effectLst/>
                <a:latin typeface="Segoe UI "/>
              </a:rPr>
            </a:br>
            <a:r>
              <a:rPr lang="pt-BR" b="0" i="0" dirty="0">
                <a:solidFill>
                  <a:schemeClr val="accent2"/>
                </a:solidFill>
                <a:effectLst/>
                <a:latin typeface="Segoe UI "/>
              </a:rPr>
              <a:t>Quero aprender programação para conseguir me tornar uma desenvolvedora front-</a:t>
            </a:r>
            <a:r>
              <a:rPr lang="pt-BR" b="0" i="0" dirty="0" err="1">
                <a:solidFill>
                  <a:schemeClr val="accent2"/>
                </a:solidFill>
                <a:effectLst/>
                <a:latin typeface="Segoe UI "/>
              </a:rPr>
              <a:t>end</a:t>
            </a:r>
            <a:r>
              <a:rPr lang="pt-BR" b="0" i="0" dirty="0">
                <a:solidFill>
                  <a:schemeClr val="accent2"/>
                </a:solidFill>
                <a:effectLst/>
                <a:latin typeface="Segoe UI "/>
              </a:rPr>
              <a:t> e conseguir atuar no mercado de tecnologia. </a:t>
            </a:r>
          </a:p>
          <a:p>
            <a:pPr marL="171450" indent="-171450" algn="l">
              <a:buFont typeface="Arial" panose="020B0604020202020204" pitchFamily="34" charset="0"/>
              <a:buChar char="•"/>
            </a:pPr>
            <a:r>
              <a:rPr lang="pt-BR" b="0" i="0" dirty="0">
                <a:effectLst/>
                <a:latin typeface="Segoe UI "/>
              </a:rPr>
              <a:t>ONDE VOU USAR?</a:t>
            </a:r>
            <a:br>
              <a:rPr lang="pt-BR" b="0" i="0" dirty="0">
                <a:effectLst/>
                <a:latin typeface="Segoe UI "/>
              </a:rPr>
            </a:br>
            <a:r>
              <a:rPr lang="pt-BR" b="0" i="0" dirty="0">
                <a:solidFill>
                  <a:schemeClr val="accent2"/>
                </a:solidFill>
                <a:effectLst/>
                <a:latin typeface="Segoe UI "/>
              </a:rPr>
              <a:t>Vou usar no meu futuro trabalho e ter a possibilidade de oferecer serviços como freelancer. </a:t>
            </a:r>
          </a:p>
          <a:p>
            <a:pPr marL="171450" indent="-171450" algn="l">
              <a:buFont typeface="Arial" panose="020B0604020202020204" pitchFamily="34" charset="0"/>
              <a:buChar char="•"/>
            </a:pPr>
            <a:r>
              <a:rPr lang="pt-BR" b="0" i="0" dirty="0">
                <a:effectLst/>
                <a:latin typeface="Segoe UI "/>
              </a:rPr>
              <a:t>QUANDO QUERO ESTAR PRONTO?</a:t>
            </a:r>
            <a:br>
              <a:rPr lang="pt-BR" b="0" i="0" dirty="0">
                <a:effectLst/>
                <a:latin typeface="Segoe UI "/>
              </a:rPr>
            </a:br>
            <a:r>
              <a:rPr lang="pt-BR" b="0" i="0" dirty="0">
                <a:solidFill>
                  <a:schemeClr val="accent2"/>
                </a:solidFill>
                <a:effectLst/>
                <a:latin typeface="Segoe UI "/>
              </a:rPr>
              <a:t>Daqui a 6 meses  04/04/23 -&gt; 04/10/23 </a:t>
            </a:r>
          </a:p>
          <a:p>
            <a:endParaRPr lang="pt-BR" dirty="0"/>
          </a:p>
        </p:txBody>
      </p:sp>
    </p:spTree>
    <p:extLst>
      <p:ext uri="{BB962C8B-B14F-4D97-AF65-F5344CB8AC3E}">
        <p14:creationId xmlns:p14="http://schemas.microsoft.com/office/powerpoint/2010/main" val="2903699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196660-8DA7-BE77-74E3-0A536F1FD655}"/>
              </a:ext>
            </a:extLst>
          </p:cNvPr>
          <p:cNvSpPr>
            <a:spLocks noGrp="1"/>
          </p:cNvSpPr>
          <p:nvPr>
            <p:ph type="title"/>
          </p:nvPr>
        </p:nvSpPr>
        <p:spPr/>
        <p:txBody>
          <a:bodyPr/>
          <a:lstStyle/>
          <a:p>
            <a:r>
              <a:rPr lang="pt-BR" dirty="0"/>
              <a:t>Método SMART para aprendizagem</a:t>
            </a:r>
          </a:p>
        </p:txBody>
      </p:sp>
      <p:pic>
        <p:nvPicPr>
          <p:cNvPr id="5" name="Espaço Reservado para Conteúdo 4">
            <a:extLst>
              <a:ext uri="{FF2B5EF4-FFF2-40B4-BE49-F238E27FC236}">
                <a16:creationId xmlns:a16="http://schemas.microsoft.com/office/drawing/2014/main" id="{8ED5E1F6-FA7F-130A-E674-55C6FFDCEA12}"/>
              </a:ext>
            </a:extLst>
          </p:cNvPr>
          <p:cNvPicPr>
            <a:picLocks noGrp="1" noChangeAspect="1"/>
          </p:cNvPicPr>
          <p:nvPr>
            <p:ph sz="quarter" idx="10"/>
          </p:nvPr>
        </p:nvPicPr>
        <p:blipFill>
          <a:blip r:embed="rId2"/>
          <a:stretch>
            <a:fillRect/>
          </a:stretch>
        </p:blipFill>
        <p:spPr>
          <a:xfrm>
            <a:off x="1434129" y="1674922"/>
            <a:ext cx="9323741" cy="4735022"/>
          </a:xfrm>
        </p:spPr>
      </p:pic>
    </p:spTree>
    <p:extLst>
      <p:ext uri="{BB962C8B-B14F-4D97-AF65-F5344CB8AC3E}">
        <p14:creationId xmlns:p14="http://schemas.microsoft.com/office/powerpoint/2010/main" val="861931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8DE003-0F5C-5742-5059-25A249BE4AEC}"/>
              </a:ext>
            </a:extLst>
          </p:cNvPr>
          <p:cNvSpPr>
            <a:spLocks noGrp="1"/>
          </p:cNvSpPr>
          <p:nvPr>
            <p:ph type="title"/>
          </p:nvPr>
        </p:nvSpPr>
        <p:spPr/>
        <p:txBody>
          <a:bodyPr/>
          <a:lstStyle/>
          <a:p>
            <a:r>
              <a:rPr lang="pt-BR" dirty="0"/>
              <a:t>Método SMART para aprendizagem</a:t>
            </a:r>
          </a:p>
        </p:txBody>
      </p:sp>
      <p:pic>
        <p:nvPicPr>
          <p:cNvPr id="4" name="Espaço Reservado para Conteúdo 3">
            <a:extLst>
              <a:ext uri="{FF2B5EF4-FFF2-40B4-BE49-F238E27FC236}">
                <a16:creationId xmlns:a16="http://schemas.microsoft.com/office/drawing/2014/main" id="{EAA6117C-8F7D-CE9D-0AFA-1F69EB3B828A}"/>
              </a:ext>
            </a:extLst>
          </p:cNvPr>
          <p:cNvPicPr>
            <a:picLocks noGrp="1" noChangeAspect="1"/>
          </p:cNvPicPr>
          <p:nvPr>
            <p:ph sz="quarter" idx="10"/>
          </p:nvPr>
        </p:nvPicPr>
        <p:blipFill>
          <a:blip r:embed="rId2"/>
          <a:stretch>
            <a:fillRect/>
          </a:stretch>
        </p:blipFill>
        <p:spPr>
          <a:xfrm>
            <a:off x="2929453" y="1514785"/>
            <a:ext cx="6015897" cy="2990954"/>
          </a:xfrm>
          <a:prstGeom prst="rect">
            <a:avLst/>
          </a:prstGeom>
        </p:spPr>
      </p:pic>
      <p:pic>
        <p:nvPicPr>
          <p:cNvPr id="6" name="Imagem 5">
            <a:extLst>
              <a:ext uri="{FF2B5EF4-FFF2-40B4-BE49-F238E27FC236}">
                <a16:creationId xmlns:a16="http://schemas.microsoft.com/office/drawing/2014/main" id="{010EA5FC-0FC1-636A-3568-E9B122BC1EAF}"/>
              </a:ext>
            </a:extLst>
          </p:cNvPr>
          <p:cNvPicPr>
            <a:picLocks noChangeAspect="1"/>
          </p:cNvPicPr>
          <p:nvPr/>
        </p:nvPicPr>
        <p:blipFill>
          <a:blip r:embed="rId3"/>
          <a:stretch>
            <a:fillRect/>
          </a:stretch>
        </p:blipFill>
        <p:spPr>
          <a:xfrm>
            <a:off x="2933632" y="4072555"/>
            <a:ext cx="6011718" cy="3070363"/>
          </a:xfrm>
          <a:prstGeom prst="rect">
            <a:avLst/>
          </a:prstGeom>
        </p:spPr>
      </p:pic>
    </p:spTree>
    <p:extLst>
      <p:ext uri="{BB962C8B-B14F-4D97-AF65-F5344CB8AC3E}">
        <p14:creationId xmlns:p14="http://schemas.microsoft.com/office/powerpoint/2010/main" val="1584612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610C51-2A9B-D19B-1B65-682D650747B8}"/>
              </a:ext>
            </a:extLst>
          </p:cNvPr>
          <p:cNvSpPr>
            <a:spLocks noGrp="1"/>
          </p:cNvSpPr>
          <p:nvPr>
            <p:ph type="title"/>
          </p:nvPr>
        </p:nvSpPr>
        <p:spPr/>
        <p:txBody>
          <a:bodyPr/>
          <a:lstStyle/>
          <a:p>
            <a:r>
              <a:rPr lang="pt-BR" dirty="0"/>
              <a:t>Suas metas em formato SMART</a:t>
            </a:r>
          </a:p>
        </p:txBody>
      </p:sp>
      <p:sp>
        <p:nvSpPr>
          <p:cNvPr id="3" name="Espaço Reservado para Conteúdo 2">
            <a:extLst>
              <a:ext uri="{FF2B5EF4-FFF2-40B4-BE49-F238E27FC236}">
                <a16:creationId xmlns:a16="http://schemas.microsoft.com/office/drawing/2014/main" id="{9A118E9D-010F-A5D9-8FE6-5DD483FF9529}"/>
              </a:ext>
            </a:extLst>
          </p:cNvPr>
          <p:cNvSpPr>
            <a:spLocks noGrp="1"/>
          </p:cNvSpPr>
          <p:nvPr>
            <p:ph sz="quarter" idx="10"/>
          </p:nvPr>
        </p:nvSpPr>
        <p:spPr>
          <a:xfrm>
            <a:off x="539495" y="1435608"/>
            <a:ext cx="5450487" cy="4673644"/>
          </a:xfrm>
        </p:spPr>
        <p:txBody>
          <a:bodyPr/>
          <a:lstStyle/>
          <a:p>
            <a:pPr algn="l"/>
            <a:r>
              <a:rPr lang="pt-BR" b="0" i="0" dirty="0">
                <a:effectLst/>
                <a:latin typeface="Segoe UI "/>
              </a:rPr>
              <a:t>Utilizando suas respostas do exercício anterior, como você pode escrever suas metas em formato SMART?</a:t>
            </a:r>
          </a:p>
          <a:p>
            <a:pPr marL="171450" indent="-171450" algn="l">
              <a:buFont typeface="Arial" panose="020B0604020202020204" pitchFamily="34" charset="0"/>
              <a:buChar char="•"/>
            </a:pPr>
            <a:r>
              <a:rPr lang="pt-BR" b="0" i="0" dirty="0">
                <a:effectLst/>
                <a:latin typeface="Segoe UI "/>
              </a:rPr>
              <a:t>S – </a:t>
            </a:r>
            <a:r>
              <a:rPr lang="pt-BR" b="0" i="0" dirty="0">
                <a:solidFill>
                  <a:schemeClr val="accent2"/>
                </a:solidFill>
                <a:effectLst/>
                <a:latin typeface="Segoe UI "/>
              </a:rPr>
              <a:t>Ser capaz de saber utilizar </a:t>
            </a:r>
            <a:r>
              <a:rPr lang="pt-BR" b="0" i="0" dirty="0" err="1">
                <a:solidFill>
                  <a:schemeClr val="accent2"/>
                </a:solidFill>
                <a:effectLst/>
                <a:latin typeface="Segoe UI "/>
              </a:rPr>
              <a:t>html</a:t>
            </a:r>
            <a:r>
              <a:rPr lang="pt-BR" b="0" i="0" dirty="0">
                <a:solidFill>
                  <a:schemeClr val="accent2"/>
                </a:solidFill>
                <a:effectLst/>
                <a:latin typeface="Segoe UI "/>
              </a:rPr>
              <a:t>, </a:t>
            </a:r>
            <a:r>
              <a:rPr lang="pt-BR" b="0" i="0" dirty="0" err="1">
                <a:solidFill>
                  <a:schemeClr val="accent2"/>
                </a:solidFill>
                <a:effectLst/>
                <a:latin typeface="Segoe UI "/>
              </a:rPr>
              <a:t>css</a:t>
            </a:r>
            <a:r>
              <a:rPr lang="pt-BR" b="0" i="0" dirty="0">
                <a:solidFill>
                  <a:schemeClr val="accent2"/>
                </a:solidFill>
                <a:effectLst/>
                <a:latin typeface="Segoe UI "/>
              </a:rPr>
              <a:t>, Javascript e </a:t>
            </a:r>
            <a:r>
              <a:rPr lang="pt-BR" b="0" i="0" dirty="0" err="1">
                <a:solidFill>
                  <a:schemeClr val="accent2"/>
                </a:solidFill>
                <a:effectLst/>
                <a:latin typeface="Segoe UI "/>
              </a:rPr>
              <a:t>react</a:t>
            </a:r>
            <a:r>
              <a:rPr lang="pt-BR" b="0" i="0" dirty="0">
                <a:solidFill>
                  <a:schemeClr val="accent2"/>
                </a:solidFill>
                <a:effectLst/>
                <a:latin typeface="Segoe UI "/>
              </a:rPr>
              <a:t> </a:t>
            </a:r>
          </a:p>
          <a:p>
            <a:pPr marL="171450" indent="-171450" algn="l">
              <a:buFont typeface="Arial" panose="020B0604020202020204" pitchFamily="34" charset="0"/>
              <a:buChar char="•"/>
            </a:pPr>
            <a:r>
              <a:rPr lang="pt-BR" b="0" i="0" dirty="0">
                <a:effectLst/>
                <a:latin typeface="Segoe UI "/>
              </a:rPr>
              <a:t>M – </a:t>
            </a:r>
            <a:r>
              <a:rPr lang="pt-BR" b="0" i="0" dirty="0">
                <a:solidFill>
                  <a:schemeClr val="accent2"/>
                </a:solidFill>
                <a:effectLst/>
                <a:latin typeface="Segoe UI "/>
              </a:rPr>
              <a:t>Testar aplicando em de projetos </a:t>
            </a:r>
          </a:p>
          <a:p>
            <a:pPr marL="171450" indent="-171450" algn="l">
              <a:buFont typeface="Arial" panose="020B0604020202020204" pitchFamily="34" charset="0"/>
              <a:buChar char="•"/>
            </a:pPr>
            <a:r>
              <a:rPr lang="pt-BR" b="0" i="0" dirty="0">
                <a:effectLst/>
                <a:latin typeface="Segoe UI "/>
              </a:rPr>
              <a:t>A – </a:t>
            </a:r>
            <a:r>
              <a:rPr lang="pt-BR" b="0" i="0" dirty="0">
                <a:solidFill>
                  <a:schemeClr val="accent2"/>
                </a:solidFill>
                <a:effectLst/>
                <a:latin typeface="Segoe UI "/>
              </a:rPr>
              <a:t>Verificar com colegas tempo que levou para aprender e aplicar</a:t>
            </a:r>
          </a:p>
          <a:p>
            <a:pPr marL="171450" indent="-171450" algn="l">
              <a:buFont typeface="Arial" panose="020B0604020202020204" pitchFamily="34" charset="0"/>
              <a:buChar char="•"/>
            </a:pPr>
            <a:r>
              <a:rPr lang="pt-BR" b="0" i="0" dirty="0">
                <a:effectLst/>
                <a:latin typeface="Segoe UI "/>
              </a:rPr>
              <a:t>R – </a:t>
            </a:r>
            <a:r>
              <a:rPr lang="pt-BR" b="0" i="0" dirty="0">
                <a:solidFill>
                  <a:schemeClr val="accent2"/>
                </a:solidFill>
                <a:effectLst/>
                <a:latin typeface="Segoe UI "/>
              </a:rPr>
              <a:t>Fundamental para começar a trabalhar com desenvolvimento</a:t>
            </a:r>
          </a:p>
          <a:p>
            <a:pPr marL="171450" indent="-171450" algn="l">
              <a:buFont typeface="Arial" panose="020B0604020202020204" pitchFamily="34" charset="0"/>
              <a:buChar char="•"/>
            </a:pPr>
            <a:r>
              <a:rPr lang="pt-BR" b="0" i="0" dirty="0">
                <a:effectLst/>
                <a:latin typeface="Segoe UI "/>
              </a:rPr>
              <a:t>T – </a:t>
            </a:r>
            <a:r>
              <a:rPr lang="pt-BR" b="0" i="0" dirty="0">
                <a:solidFill>
                  <a:schemeClr val="accent2"/>
                </a:solidFill>
                <a:effectLst/>
                <a:latin typeface="Segoe UI "/>
              </a:rPr>
              <a:t>6 meses a partir de 04/04/23</a:t>
            </a:r>
          </a:p>
          <a:p>
            <a:endParaRPr lang="pt-BR" dirty="0"/>
          </a:p>
        </p:txBody>
      </p:sp>
    </p:spTree>
    <p:extLst>
      <p:ext uri="{BB962C8B-B14F-4D97-AF65-F5344CB8AC3E}">
        <p14:creationId xmlns:p14="http://schemas.microsoft.com/office/powerpoint/2010/main" val="3959423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D8B228-7449-537E-793C-78AF60209052}"/>
              </a:ext>
            </a:extLst>
          </p:cNvPr>
          <p:cNvSpPr>
            <a:spLocks noGrp="1"/>
          </p:cNvSpPr>
          <p:nvPr>
            <p:ph type="title"/>
          </p:nvPr>
        </p:nvSpPr>
        <p:spPr/>
        <p:txBody>
          <a:bodyPr/>
          <a:lstStyle/>
          <a:p>
            <a:r>
              <a:rPr lang="pt-BR" dirty="0"/>
              <a:t>Níveis de mensuração</a:t>
            </a:r>
          </a:p>
        </p:txBody>
      </p:sp>
      <p:pic>
        <p:nvPicPr>
          <p:cNvPr id="5" name="Espaço Reservado para Conteúdo 4">
            <a:extLst>
              <a:ext uri="{FF2B5EF4-FFF2-40B4-BE49-F238E27FC236}">
                <a16:creationId xmlns:a16="http://schemas.microsoft.com/office/drawing/2014/main" id="{19460F3F-C352-4625-D307-11029C35DB00}"/>
              </a:ext>
            </a:extLst>
          </p:cNvPr>
          <p:cNvPicPr>
            <a:picLocks noGrp="1" noChangeAspect="1"/>
          </p:cNvPicPr>
          <p:nvPr>
            <p:ph sz="quarter" idx="10"/>
          </p:nvPr>
        </p:nvPicPr>
        <p:blipFill>
          <a:blip r:embed="rId2"/>
          <a:stretch>
            <a:fillRect/>
          </a:stretch>
        </p:blipFill>
        <p:spPr>
          <a:xfrm>
            <a:off x="401939" y="2457244"/>
            <a:ext cx="4416425" cy="2691258"/>
          </a:xfrm>
        </p:spPr>
      </p:pic>
      <p:pic>
        <p:nvPicPr>
          <p:cNvPr id="7" name="Imagem 6">
            <a:extLst>
              <a:ext uri="{FF2B5EF4-FFF2-40B4-BE49-F238E27FC236}">
                <a16:creationId xmlns:a16="http://schemas.microsoft.com/office/drawing/2014/main" id="{292199D6-B4E1-3EAF-7C8B-0A8BDCE9AB9C}"/>
              </a:ext>
            </a:extLst>
          </p:cNvPr>
          <p:cNvPicPr>
            <a:picLocks noChangeAspect="1"/>
          </p:cNvPicPr>
          <p:nvPr/>
        </p:nvPicPr>
        <p:blipFill>
          <a:blip r:embed="rId3"/>
          <a:stretch>
            <a:fillRect/>
          </a:stretch>
        </p:blipFill>
        <p:spPr>
          <a:xfrm>
            <a:off x="5221220" y="2078608"/>
            <a:ext cx="6573167" cy="3448531"/>
          </a:xfrm>
          <a:prstGeom prst="rect">
            <a:avLst/>
          </a:prstGeom>
        </p:spPr>
      </p:pic>
    </p:spTree>
    <p:extLst>
      <p:ext uri="{BB962C8B-B14F-4D97-AF65-F5344CB8AC3E}">
        <p14:creationId xmlns:p14="http://schemas.microsoft.com/office/powerpoint/2010/main" val="2704610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AF3A9D-CC07-7F2E-F4FD-0403A4877210}"/>
              </a:ext>
            </a:extLst>
          </p:cNvPr>
          <p:cNvSpPr>
            <a:spLocks noGrp="1"/>
          </p:cNvSpPr>
          <p:nvPr>
            <p:ph type="title"/>
          </p:nvPr>
        </p:nvSpPr>
        <p:spPr/>
        <p:txBody>
          <a:bodyPr/>
          <a:lstStyle/>
          <a:p>
            <a:r>
              <a:rPr lang="pt-BR" dirty="0"/>
              <a:t>Pirâmide de níveis</a:t>
            </a:r>
          </a:p>
        </p:txBody>
      </p:sp>
      <p:sp>
        <p:nvSpPr>
          <p:cNvPr id="3" name="Espaço Reservado para Conteúdo 2">
            <a:extLst>
              <a:ext uri="{FF2B5EF4-FFF2-40B4-BE49-F238E27FC236}">
                <a16:creationId xmlns:a16="http://schemas.microsoft.com/office/drawing/2014/main" id="{5C4162B2-F1C6-0BDA-9354-659753007C02}"/>
              </a:ext>
            </a:extLst>
          </p:cNvPr>
          <p:cNvSpPr>
            <a:spLocks noGrp="1"/>
          </p:cNvSpPr>
          <p:nvPr>
            <p:ph sz="quarter" idx="10"/>
          </p:nvPr>
        </p:nvSpPr>
        <p:spPr>
          <a:xfrm>
            <a:off x="539496" y="1435608"/>
            <a:ext cx="3926487" cy="3977640"/>
          </a:xfrm>
        </p:spPr>
        <p:txBody>
          <a:bodyPr>
            <a:normAutofit/>
          </a:bodyPr>
          <a:lstStyle/>
          <a:p>
            <a:pPr algn="ctr"/>
            <a:endParaRPr lang="pt-BR" sz="1600" b="0" i="0" dirty="0">
              <a:effectLst/>
              <a:latin typeface="Segoe UI "/>
            </a:endParaRPr>
          </a:p>
          <a:p>
            <a:pPr algn="ctr"/>
            <a:endParaRPr lang="pt-BR" sz="1600" dirty="0">
              <a:latin typeface="Segoe UI "/>
            </a:endParaRPr>
          </a:p>
          <a:p>
            <a:pPr algn="ctr"/>
            <a:r>
              <a:rPr lang="pt-BR" sz="1600" b="0" i="0" dirty="0">
                <a:effectLst/>
                <a:latin typeface="Segoe UI "/>
              </a:rPr>
              <a:t>Usando a pirâmide de níveis de aprendizagem, pense sobre algo que você estudou e aprendeu recentemente e faça uma reflexão sobre seu aproveitamento em cada nível:</a:t>
            </a:r>
            <a:endParaRPr lang="pt-BR" sz="1600" dirty="0">
              <a:latin typeface="Segoe UI "/>
            </a:endParaRPr>
          </a:p>
        </p:txBody>
      </p:sp>
      <p:pic>
        <p:nvPicPr>
          <p:cNvPr id="1026" name="Picture 2">
            <a:extLst>
              <a:ext uri="{FF2B5EF4-FFF2-40B4-BE49-F238E27FC236}">
                <a16:creationId xmlns:a16="http://schemas.microsoft.com/office/drawing/2014/main" id="{98CE197D-98C8-3A54-4F76-56443B7A8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352" y="1837412"/>
            <a:ext cx="6602152" cy="442022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42BF2081-2E0B-245F-DC9C-BE5F1F966441}"/>
              </a:ext>
            </a:extLst>
          </p:cNvPr>
          <p:cNvSpPr txBox="1"/>
          <p:nvPr/>
        </p:nvSpPr>
        <p:spPr>
          <a:xfrm>
            <a:off x="8351428" y="2663685"/>
            <a:ext cx="2305878" cy="369332"/>
          </a:xfrm>
          <a:prstGeom prst="rect">
            <a:avLst/>
          </a:prstGeom>
          <a:noFill/>
        </p:spPr>
        <p:txBody>
          <a:bodyPr wrap="square" rtlCol="0">
            <a:spAutoFit/>
          </a:bodyPr>
          <a:lstStyle/>
          <a:p>
            <a:r>
              <a:rPr lang="pt-BR" dirty="0"/>
              <a:t>50 (parcialmente)</a:t>
            </a:r>
          </a:p>
        </p:txBody>
      </p:sp>
      <p:sp>
        <p:nvSpPr>
          <p:cNvPr id="5" name="CaixaDeTexto 4">
            <a:extLst>
              <a:ext uri="{FF2B5EF4-FFF2-40B4-BE49-F238E27FC236}">
                <a16:creationId xmlns:a16="http://schemas.microsoft.com/office/drawing/2014/main" id="{837763C1-8EFF-F8FC-9B22-F231CA3B0BB4}"/>
              </a:ext>
            </a:extLst>
          </p:cNvPr>
          <p:cNvSpPr txBox="1"/>
          <p:nvPr/>
        </p:nvSpPr>
        <p:spPr>
          <a:xfrm>
            <a:off x="8351428" y="3531308"/>
            <a:ext cx="2305878" cy="369332"/>
          </a:xfrm>
          <a:prstGeom prst="rect">
            <a:avLst/>
          </a:prstGeom>
          <a:noFill/>
        </p:spPr>
        <p:txBody>
          <a:bodyPr wrap="square" rtlCol="0">
            <a:spAutoFit/>
          </a:bodyPr>
          <a:lstStyle/>
          <a:p>
            <a:r>
              <a:rPr lang="pt-BR" dirty="0"/>
              <a:t>25 (pouco)</a:t>
            </a:r>
          </a:p>
        </p:txBody>
      </p:sp>
      <p:sp>
        <p:nvSpPr>
          <p:cNvPr id="6" name="CaixaDeTexto 5">
            <a:extLst>
              <a:ext uri="{FF2B5EF4-FFF2-40B4-BE49-F238E27FC236}">
                <a16:creationId xmlns:a16="http://schemas.microsoft.com/office/drawing/2014/main" id="{A762D27F-8224-5A2A-27EE-DE1DB013F040}"/>
              </a:ext>
            </a:extLst>
          </p:cNvPr>
          <p:cNvSpPr txBox="1"/>
          <p:nvPr/>
        </p:nvSpPr>
        <p:spPr>
          <a:xfrm>
            <a:off x="8351428" y="4346785"/>
            <a:ext cx="2305878" cy="369332"/>
          </a:xfrm>
          <a:prstGeom prst="rect">
            <a:avLst/>
          </a:prstGeom>
          <a:noFill/>
        </p:spPr>
        <p:txBody>
          <a:bodyPr wrap="square" rtlCol="0">
            <a:spAutoFit/>
          </a:bodyPr>
          <a:lstStyle/>
          <a:p>
            <a:r>
              <a:rPr lang="pt-BR" dirty="0"/>
              <a:t>75 (bastante)</a:t>
            </a:r>
          </a:p>
        </p:txBody>
      </p:sp>
      <p:sp>
        <p:nvSpPr>
          <p:cNvPr id="7" name="CaixaDeTexto 6">
            <a:extLst>
              <a:ext uri="{FF2B5EF4-FFF2-40B4-BE49-F238E27FC236}">
                <a16:creationId xmlns:a16="http://schemas.microsoft.com/office/drawing/2014/main" id="{052D7D25-7117-DE5F-CBF1-8E47734D80CE}"/>
              </a:ext>
            </a:extLst>
          </p:cNvPr>
          <p:cNvSpPr txBox="1"/>
          <p:nvPr/>
        </p:nvSpPr>
        <p:spPr>
          <a:xfrm>
            <a:off x="8397812" y="5188299"/>
            <a:ext cx="2305878" cy="369332"/>
          </a:xfrm>
          <a:prstGeom prst="rect">
            <a:avLst/>
          </a:prstGeom>
          <a:noFill/>
        </p:spPr>
        <p:txBody>
          <a:bodyPr wrap="square" rtlCol="0">
            <a:spAutoFit/>
          </a:bodyPr>
          <a:lstStyle/>
          <a:p>
            <a:r>
              <a:rPr lang="pt-BR" dirty="0"/>
              <a:t>25 (pouco)</a:t>
            </a:r>
          </a:p>
        </p:txBody>
      </p:sp>
      <p:sp>
        <p:nvSpPr>
          <p:cNvPr id="8" name="CaixaDeTexto 7">
            <a:extLst>
              <a:ext uri="{FF2B5EF4-FFF2-40B4-BE49-F238E27FC236}">
                <a16:creationId xmlns:a16="http://schemas.microsoft.com/office/drawing/2014/main" id="{81C9576D-932C-CCA6-54AC-E271254798BE}"/>
              </a:ext>
            </a:extLst>
          </p:cNvPr>
          <p:cNvSpPr txBox="1"/>
          <p:nvPr/>
        </p:nvSpPr>
        <p:spPr>
          <a:xfrm>
            <a:off x="8358056" y="5797901"/>
            <a:ext cx="2305878" cy="369332"/>
          </a:xfrm>
          <a:prstGeom prst="rect">
            <a:avLst/>
          </a:prstGeom>
          <a:noFill/>
        </p:spPr>
        <p:txBody>
          <a:bodyPr wrap="square" rtlCol="0">
            <a:spAutoFit/>
          </a:bodyPr>
          <a:lstStyle/>
          <a:p>
            <a:r>
              <a:rPr lang="pt-BR" dirty="0"/>
              <a:t>75 (bastante)</a:t>
            </a:r>
          </a:p>
        </p:txBody>
      </p:sp>
    </p:spTree>
    <p:extLst>
      <p:ext uri="{BB962C8B-B14F-4D97-AF65-F5344CB8AC3E}">
        <p14:creationId xmlns:p14="http://schemas.microsoft.com/office/powerpoint/2010/main" val="23277800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3C30B-47D8-F7BF-DB4F-605A23EDA68B}"/>
              </a:ext>
            </a:extLst>
          </p:cNvPr>
          <p:cNvSpPr>
            <a:spLocks noGrp="1"/>
          </p:cNvSpPr>
          <p:nvPr>
            <p:ph type="title"/>
          </p:nvPr>
        </p:nvSpPr>
        <p:spPr/>
        <p:txBody>
          <a:bodyPr/>
          <a:lstStyle/>
          <a:p>
            <a:r>
              <a:rPr lang="pt-BR" dirty="0"/>
              <a:t>Medindo a evolução</a:t>
            </a:r>
          </a:p>
        </p:txBody>
      </p:sp>
      <p:sp>
        <p:nvSpPr>
          <p:cNvPr id="3" name="Espaço Reservado para Conteúdo 2">
            <a:extLst>
              <a:ext uri="{FF2B5EF4-FFF2-40B4-BE49-F238E27FC236}">
                <a16:creationId xmlns:a16="http://schemas.microsoft.com/office/drawing/2014/main" id="{370F5780-D177-6531-AFA2-16BA466EA2B6}"/>
              </a:ext>
            </a:extLst>
          </p:cNvPr>
          <p:cNvSpPr>
            <a:spLocks noGrp="1"/>
          </p:cNvSpPr>
          <p:nvPr>
            <p:ph sz="quarter" idx="10"/>
          </p:nvPr>
        </p:nvSpPr>
        <p:spPr/>
        <p:txBody>
          <a:bodyPr/>
          <a:lstStyle/>
          <a:p>
            <a:r>
              <a:rPr lang="pt-BR" b="1" dirty="0" err="1">
                <a:solidFill>
                  <a:schemeClr val="accent2"/>
                </a:solidFill>
              </a:rPr>
              <a:t>Chunks</a:t>
            </a:r>
            <a:r>
              <a:rPr lang="pt-BR" b="1" dirty="0">
                <a:solidFill>
                  <a:schemeClr val="accent2"/>
                </a:solidFill>
              </a:rPr>
              <a:t> = Blocos </a:t>
            </a:r>
          </a:p>
          <a:p>
            <a:pPr marL="171450" indent="-171450">
              <a:buFont typeface="Arial" panose="020B0604020202020204" pitchFamily="34" charset="0"/>
              <a:buChar char="•"/>
            </a:pPr>
            <a:r>
              <a:rPr lang="pt-BR" dirty="0"/>
              <a:t>Pequenos grupos de informação. </a:t>
            </a:r>
          </a:p>
          <a:p>
            <a:pPr marL="171450" indent="-171450">
              <a:buFont typeface="Arial" panose="020B0604020202020204" pitchFamily="34" charset="0"/>
              <a:buChar char="•"/>
            </a:pPr>
            <a:r>
              <a:rPr lang="pt-BR" dirty="0"/>
              <a:t>Informação com mesmo significado. </a:t>
            </a:r>
          </a:p>
          <a:p>
            <a:pPr marL="171450" indent="-171450">
              <a:buFont typeface="Arial" panose="020B0604020202020204" pitchFamily="34" charset="0"/>
              <a:buChar char="•"/>
            </a:pPr>
            <a:r>
              <a:rPr lang="pt-BR" dirty="0"/>
              <a:t>Uma </a:t>
            </a:r>
            <a:r>
              <a:rPr lang="pt-BR" dirty="0" err="1"/>
              <a:t>macroideia</a:t>
            </a:r>
            <a:endParaRPr lang="pt-BR" dirty="0"/>
          </a:p>
          <a:p>
            <a:pPr marL="171450" indent="-171450">
              <a:buFont typeface="Arial" panose="020B0604020202020204" pitchFamily="34" charset="0"/>
              <a:buChar char="•"/>
            </a:pPr>
            <a:r>
              <a:rPr lang="pt-BR" dirty="0"/>
              <a:t> Fácil de lembrar</a:t>
            </a:r>
          </a:p>
          <a:p>
            <a:pPr marL="171450" indent="-171450">
              <a:buFont typeface="Arial" panose="020B0604020202020204" pitchFamily="34" charset="0"/>
              <a:buChar char="•"/>
            </a:pPr>
            <a:r>
              <a:rPr lang="pt-BR" dirty="0"/>
              <a:t> Mais facilmente absorvidos</a:t>
            </a:r>
          </a:p>
        </p:txBody>
      </p:sp>
      <p:sp>
        <p:nvSpPr>
          <p:cNvPr id="4" name="Espaço Reservado para Conteúdo 2">
            <a:extLst>
              <a:ext uri="{FF2B5EF4-FFF2-40B4-BE49-F238E27FC236}">
                <a16:creationId xmlns:a16="http://schemas.microsoft.com/office/drawing/2014/main" id="{E12D1777-DBC9-3A78-D7B1-0F0E9416BFD5}"/>
              </a:ext>
            </a:extLst>
          </p:cNvPr>
          <p:cNvSpPr txBox="1">
            <a:spLocks/>
          </p:cNvSpPr>
          <p:nvPr/>
        </p:nvSpPr>
        <p:spPr>
          <a:xfrm>
            <a:off x="539496" y="4837308"/>
            <a:ext cx="4416552" cy="94063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dirty="0"/>
              <a:t>Desconstrua uma habilidade em sub habilidades, pequenas partes a serem aprendidas. </a:t>
            </a:r>
          </a:p>
        </p:txBody>
      </p:sp>
      <p:pic>
        <p:nvPicPr>
          <p:cNvPr id="6" name="Imagem 5">
            <a:extLst>
              <a:ext uri="{FF2B5EF4-FFF2-40B4-BE49-F238E27FC236}">
                <a16:creationId xmlns:a16="http://schemas.microsoft.com/office/drawing/2014/main" id="{495308B5-9F8C-23F5-3447-60F19275EF96}"/>
              </a:ext>
            </a:extLst>
          </p:cNvPr>
          <p:cNvPicPr>
            <a:picLocks noChangeAspect="1"/>
          </p:cNvPicPr>
          <p:nvPr/>
        </p:nvPicPr>
        <p:blipFill>
          <a:blip r:embed="rId2"/>
          <a:stretch>
            <a:fillRect/>
          </a:stretch>
        </p:blipFill>
        <p:spPr>
          <a:xfrm>
            <a:off x="5126968" y="1945664"/>
            <a:ext cx="6525536" cy="3467584"/>
          </a:xfrm>
          <a:prstGeom prst="rect">
            <a:avLst/>
          </a:prstGeom>
        </p:spPr>
      </p:pic>
    </p:spTree>
    <p:extLst>
      <p:ext uri="{BB962C8B-B14F-4D97-AF65-F5344CB8AC3E}">
        <p14:creationId xmlns:p14="http://schemas.microsoft.com/office/powerpoint/2010/main" val="882031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21FF7F-FD18-2AB5-DAB2-D78FC4574F28}"/>
              </a:ext>
            </a:extLst>
          </p:cNvPr>
          <p:cNvSpPr>
            <a:spLocks noGrp="1"/>
          </p:cNvSpPr>
          <p:nvPr>
            <p:ph type="title"/>
          </p:nvPr>
        </p:nvSpPr>
        <p:spPr/>
        <p:txBody>
          <a:bodyPr/>
          <a:lstStyle/>
          <a:p>
            <a:r>
              <a:rPr lang="pt-BR" dirty="0"/>
              <a:t>Matriz de aprendizagem</a:t>
            </a:r>
          </a:p>
        </p:txBody>
      </p:sp>
      <p:sp>
        <p:nvSpPr>
          <p:cNvPr id="3" name="Espaço Reservado para Conteúdo 2">
            <a:extLst>
              <a:ext uri="{FF2B5EF4-FFF2-40B4-BE49-F238E27FC236}">
                <a16:creationId xmlns:a16="http://schemas.microsoft.com/office/drawing/2014/main" id="{0D49FB17-F645-EB9B-B2C1-D84E2153E1DD}"/>
              </a:ext>
            </a:extLst>
          </p:cNvPr>
          <p:cNvSpPr>
            <a:spLocks noGrp="1"/>
          </p:cNvSpPr>
          <p:nvPr>
            <p:ph sz="quarter" idx="10"/>
          </p:nvPr>
        </p:nvSpPr>
        <p:spPr/>
        <p:txBody>
          <a:bodyPr/>
          <a:lstStyle/>
          <a:p>
            <a:pPr algn="l"/>
            <a:r>
              <a:rPr lang="pt-BR" b="0" i="0" dirty="0">
                <a:effectLst/>
                <a:latin typeface="Segoe UI "/>
              </a:rPr>
              <a:t>Agora vamos resgatar sua meta SMART e os blocos de conhecimento que criou. Preencha a sua matriz de Níveis de aprendizagem planejando qual resultado você espera ter em cada semana, o que você quer ser capaz de aplicar e o que você quer ter absorvido de conhecimento em cada uma delas, para cada bloco na linha do tempo.</a:t>
            </a:r>
          </a:p>
          <a:p>
            <a:pPr algn="l"/>
            <a:r>
              <a:rPr lang="pt-BR" b="0" i="0" dirty="0">
                <a:effectLst/>
                <a:latin typeface="Segoe UI "/>
              </a:rPr>
              <a:t>Depois use essa matriz para acompanhar sua evolução e revisar o planejamento quando necessário.</a:t>
            </a:r>
          </a:p>
          <a:p>
            <a:endParaRPr lang="pt-BR" dirty="0"/>
          </a:p>
        </p:txBody>
      </p:sp>
      <p:pic>
        <p:nvPicPr>
          <p:cNvPr id="6" name="Imagem 5">
            <a:extLst>
              <a:ext uri="{FF2B5EF4-FFF2-40B4-BE49-F238E27FC236}">
                <a16:creationId xmlns:a16="http://schemas.microsoft.com/office/drawing/2014/main" id="{690944D2-B82A-39D7-C1CA-5834845D163A}"/>
              </a:ext>
            </a:extLst>
          </p:cNvPr>
          <p:cNvPicPr>
            <a:picLocks noChangeAspect="1"/>
          </p:cNvPicPr>
          <p:nvPr/>
        </p:nvPicPr>
        <p:blipFill>
          <a:blip r:embed="rId2"/>
          <a:stretch>
            <a:fillRect/>
          </a:stretch>
        </p:blipFill>
        <p:spPr>
          <a:xfrm>
            <a:off x="4894718" y="1435608"/>
            <a:ext cx="6757786" cy="3617579"/>
          </a:xfrm>
          <a:prstGeom prst="rect">
            <a:avLst/>
          </a:prstGeom>
        </p:spPr>
      </p:pic>
      <p:sp>
        <p:nvSpPr>
          <p:cNvPr id="8" name="CaixaDeTexto 7">
            <a:extLst>
              <a:ext uri="{FF2B5EF4-FFF2-40B4-BE49-F238E27FC236}">
                <a16:creationId xmlns:a16="http://schemas.microsoft.com/office/drawing/2014/main" id="{71E8BAC2-875B-DDC5-6D3F-6993077ED28E}"/>
              </a:ext>
            </a:extLst>
          </p:cNvPr>
          <p:cNvSpPr txBox="1"/>
          <p:nvPr/>
        </p:nvSpPr>
        <p:spPr>
          <a:xfrm>
            <a:off x="6202018" y="3790554"/>
            <a:ext cx="636104" cy="276999"/>
          </a:xfrm>
          <a:prstGeom prst="rect">
            <a:avLst/>
          </a:prstGeom>
          <a:noFill/>
        </p:spPr>
        <p:txBody>
          <a:bodyPr wrap="square" rtlCol="0">
            <a:spAutoFit/>
          </a:bodyPr>
          <a:lstStyle/>
          <a:p>
            <a:r>
              <a:rPr lang="pt-BR" sz="1200" dirty="0"/>
              <a:t>100</a:t>
            </a:r>
          </a:p>
        </p:txBody>
      </p:sp>
      <p:sp>
        <p:nvSpPr>
          <p:cNvPr id="11" name="CaixaDeTexto 10">
            <a:extLst>
              <a:ext uri="{FF2B5EF4-FFF2-40B4-BE49-F238E27FC236}">
                <a16:creationId xmlns:a16="http://schemas.microsoft.com/office/drawing/2014/main" id="{A6B93C7D-D80F-4019-4566-C5AD15DC3590}"/>
              </a:ext>
            </a:extLst>
          </p:cNvPr>
          <p:cNvSpPr txBox="1"/>
          <p:nvPr/>
        </p:nvSpPr>
        <p:spPr>
          <a:xfrm>
            <a:off x="6202018" y="3339819"/>
            <a:ext cx="636104" cy="276999"/>
          </a:xfrm>
          <a:prstGeom prst="rect">
            <a:avLst/>
          </a:prstGeom>
          <a:noFill/>
        </p:spPr>
        <p:txBody>
          <a:bodyPr wrap="square" rtlCol="0">
            <a:spAutoFit/>
          </a:bodyPr>
          <a:lstStyle/>
          <a:p>
            <a:r>
              <a:rPr lang="pt-BR" sz="1200" dirty="0"/>
              <a:t>70</a:t>
            </a:r>
          </a:p>
        </p:txBody>
      </p:sp>
      <p:sp>
        <p:nvSpPr>
          <p:cNvPr id="12" name="CaixaDeTexto 11">
            <a:extLst>
              <a:ext uri="{FF2B5EF4-FFF2-40B4-BE49-F238E27FC236}">
                <a16:creationId xmlns:a16="http://schemas.microsoft.com/office/drawing/2014/main" id="{0615A474-4EF6-3550-4330-7DB1169D4189}"/>
              </a:ext>
            </a:extLst>
          </p:cNvPr>
          <p:cNvSpPr txBox="1"/>
          <p:nvPr/>
        </p:nvSpPr>
        <p:spPr>
          <a:xfrm>
            <a:off x="6202018" y="2889084"/>
            <a:ext cx="636104" cy="276999"/>
          </a:xfrm>
          <a:prstGeom prst="rect">
            <a:avLst/>
          </a:prstGeom>
          <a:noFill/>
        </p:spPr>
        <p:txBody>
          <a:bodyPr wrap="square" rtlCol="0">
            <a:spAutoFit/>
          </a:bodyPr>
          <a:lstStyle/>
          <a:p>
            <a:r>
              <a:rPr lang="pt-BR" sz="1200" dirty="0"/>
              <a:t>60</a:t>
            </a:r>
          </a:p>
        </p:txBody>
      </p:sp>
      <p:sp>
        <p:nvSpPr>
          <p:cNvPr id="14" name="CaixaDeTexto 13">
            <a:extLst>
              <a:ext uri="{FF2B5EF4-FFF2-40B4-BE49-F238E27FC236}">
                <a16:creationId xmlns:a16="http://schemas.microsoft.com/office/drawing/2014/main" id="{B4C9B196-38C1-BDC4-1A48-268BD258192F}"/>
              </a:ext>
            </a:extLst>
          </p:cNvPr>
          <p:cNvSpPr txBox="1"/>
          <p:nvPr/>
        </p:nvSpPr>
        <p:spPr>
          <a:xfrm>
            <a:off x="6202018" y="2403112"/>
            <a:ext cx="636104" cy="276999"/>
          </a:xfrm>
          <a:prstGeom prst="rect">
            <a:avLst/>
          </a:prstGeom>
          <a:noFill/>
        </p:spPr>
        <p:txBody>
          <a:bodyPr wrap="square" rtlCol="0">
            <a:spAutoFit/>
          </a:bodyPr>
          <a:lstStyle/>
          <a:p>
            <a:r>
              <a:rPr lang="pt-BR" sz="1200" dirty="0"/>
              <a:t>50</a:t>
            </a:r>
          </a:p>
        </p:txBody>
      </p:sp>
      <p:sp>
        <p:nvSpPr>
          <p:cNvPr id="15" name="CaixaDeTexto 14">
            <a:extLst>
              <a:ext uri="{FF2B5EF4-FFF2-40B4-BE49-F238E27FC236}">
                <a16:creationId xmlns:a16="http://schemas.microsoft.com/office/drawing/2014/main" id="{99C1396E-739B-DFC8-672B-719CF9E6F2BC}"/>
              </a:ext>
            </a:extLst>
          </p:cNvPr>
          <p:cNvSpPr txBox="1"/>
          <p:nvPr/>
        </p:nvSpPr>
        <p:spPr>
          <a:xfrm>
            <a:off x="6202018" y="2077186"/>
            <a:ext cx="636104" cy="276999"/>
          </a:xfrm>
          <a:prstGeom prst="rect">
            <a:avLst/>
          </a:prstGeom>
          <a:noFill/>
        </p:spPr>
        <p:txBody>
          <a:bodyPr wrap="square" rtlCol="0">
            <a:spAutoFit/>
          </a:bodyPr>
          <a:lstStyle/>
          <a:p>
            <a:r>
              <a:rPr lang="pt-BR" sz="1200" dirty="0"/>
              <a:t>50</a:t>
            </a:r>
          </a:p>
        </p:txBody>
      </p:sp>
      <p:sp>
        <p:nvSpPr>
          <p:cNvPr id="16" name="CaixaDeTexto 15">
            <a:extLst>
              <a:ext uri="{FF2B5EF4-FFF2-40B4-BE49-F238E27FC236}">
                <a16:creationId xmlns:a16="http://schemas.microsoft.com/office/drawing/2014/main" id="{05C23437-04D2-F065-0878-96CAFC7447DD}"/>
              </a:ext>
            </a:extLst>
          </p:cNvPr>
          <p:cNvSpPr txBox="1"/>
          <p:nvPr/>
        </p:nvSpPr>
        <p:spPr>
          <a:xfrm>
            <a:off x="7123045" y="3797179"/>
            <a:ext cx="636104" cy="276999"/>
          </a:xfrm>
          <a:prstGeom prst="rect">
            <a:avLst/>
          </a:prstGeom>
          <a:noFill/>
        </p:spPr>
        <p:txBody>
          <a:bodyPr wrap="square" rtlCol="0">
            <a:spAutoFit/>
          </a:bodyPr>
          <a:lstStyle/>
          <a:p>
            <a:r>
              <a:rPr lang="pt-BR" sz="1200" dirty="0"/>
              <a:t>100</a:t>
            </a:r>
          </a:p>
        </p:txBody>
      </p:sp>
      <p:sp>
        <p:nvSpPr>
          <p:cNvPr id="17" name="CaixaDeTexto 16">
            <a:extLst>
              <a:ext uri="{FF2B5EF4-FFF2-40B4-BE49-F238E27FC236}">
                <a16:creationId xmlns:a16="http://schemas.microsoft.com/office/drawing/2014/main" id="{DFB85620-D2B0-D0D1-4C93-AD2730C9156A}"/>
              </a:ext>
            </a:extLst>
          </p:cNvPr>
          <p:cNvSpPr txBox="1"/>
          <p:nvPr/>
        </p:nvSpPr>
        <p:spPr>
          <a:xfrm>
            <a:off x="8010942" y="3797180"/>
            <a:ext cx="636104" cy="276999"/>
          </a:xfrm>
          <a:prstGeom prst="rect">
            <a:avLst/>
          </a:prstGeom>
          <a:noFill/>
        </p:spPr>
        <p:txBody>
          <a:bodyPr wrap="square" rtlCol="0">
            <a:spAutoFit/>
          </a:bodyPr>
          <a:lstStyle/>
          <a:p>
            <a:r>
              <a:rPr lang="pt-BR" sz="1200" dirty="0"/>
              <a:t>100</a:t>
            </a:r>
          </a:p>
        </p:txBody>
      </p:sp>
      <p:sp>
        <p:nvSpPr>
          <p:cNvPr id="18" name="CaixaDeTexto 17">
            <a:extLst>
              <a:ext uri="{FF2B5EF4-FFF2-40B4-BE49-F238E27FC236}">
                <a16:creationId xmlns:a16="http://schemas.microsoft.com/office/drawing/2014/main" id="{DC971347-171A-125F-046C-F75F01A93B2B}"/>
              </a:ext>
            </a:extLst>
          </p:cNvPr>
          <p:cNvSpPr txBox="1"/>
          <p:nvPr/>
        </p:nvSpPr>
        <p:spPr>
          <a:xfrm>
            <a:off x="8951846" y="3810434"/>
            <a:ext cx="636104" cy="276999"/>
          </a:xfrm>
          <a:prstGeom prst="rect">
            <a:avLst/>
          </a:prstGeom>
          <a:noFill/>
        </p:spPr>
        <p:txBody>
          <a:bodyPr wrap="square" rtlCol="0">
            <a:spAutoFit/>
          </a:bodyPr>
          <a:lstStyle/>
          <a:p>
            <a:r>
              <a:rPr lang="pt-BR" sz="1200" dirty="0"/>
              <a:t>100</a:t>
            </a:r>
          </a:p>
        </p:txBody>
      </p:sp>
      <p:sp>
        <p:nvSpPr>
          <p:cNvPr id="19" name="CaixaDeTexto 18">
            <a:extLst>
              <a:ext uri="{FF2B5EF4-FFF2-40B4-BE49-F238E27FC236}">
                <a16:creationId xmlns:a16="http://schemas.microsoft.com/office/drawing/2014/main" id="{F661EC4A-6C02-7F83-FEEA-D77FACCF7A4F}"/>
              </a:ext>
            </a:extLst>
          </p:cNvPr>
          <p:cNvSpPr txBox="1"/>
          <p:nvPr/>
        </p:nvSpPr>
        <p:spPr>
          <a:xfrm>
            <a:off x="9839742" y="3823686"/>
            <a:ext cx="636104" cy="276999"/>
          </a:xfrm>
          <a:prstGeom prst="rect">
            <a:avLst/>
          </a:prstGeom>
          <a:noFill/>
        </p:spPr>
        <p:txBody>
          <a:bodyPr wrap="square" rtlCol="0">
            <a:spAutoFit/>
          </a:bodyPr>
          <a:lstStyle/>
          <a:p>
            <a:r>
              <a:rPr lang="pt-BR" sz="1200" dirty="0"/>
              <a:t>100</a:t>
            </a:r>
          </a:p>
        </p:txBody>
      </p:sp>
      <p:sp>
        <p:nvSpPr>
          <p:cNvPr id="20" name="CaixaDeTexto 19">
            <a:extLst>
              <a:ext uri="{FF2B5EF4-FFF2-40B4-BE49-F238E27FC236}">
                <a16:creationId xmlns:a16="http://schemas.microsoft.com/office/drawing/2014/main" id="{D4475755-BFDE-237B-7F95-22FF8EE07B1F}"/>
              </a:ext>
            </a:extLst>
          </p:cNvPr>
          <p:cNvSpPr txBox="1"/>
          <p:nvPr/>
        </p:nvSpPr>
        <p:spPr>
          <a:xfrm>
            <a:off x="10780649" y="3810433"/>
            <a:ext cx="636104" cy="276999"/>
          </a:xfrm>
          <a:prstGeom prst="rect">
            <a:avLst/>
          </a:prstGeom>
          <a:noFill/>
        </p:spPr>
        <p:txBody>
          <a:bodyPr wrap="square" rtlCol="0">
            <a:spAutoFit/>
          </a:bodyPr>
          <a:lstStyle/>
          <a:p>
            <a:r>
              <a:rPr lang="pt-BR" sz="1200" dirty="0"/>
              <a:t>100</a:t>
            </a:r>
          </a:p>
        </p:txBody>
      </p:sp>
      <p:sp>
        <p:nvSpPr>
          <p:cNvPr id="21" name="CaixaDeTexto 20">
            <a:extLst>
              <a:ext uri="{FF2B5EF4-FFF2-40B4-BE49-F238E27FC236}">
                <a16:creationId xmlns:a16="http://schemas.microsoft.com/office/drawing/2014/main" id="{B7BBEE96-1E0E-60CE-6636-A0A48276134D}"/>
              </a:ext>
            </a:extLst>
          </p:cNvPr>
          <p:cNvSpPr txBox="1"/>
          <p:nvPr/>
        </p:nvSpPr>
        <p:spPr>
          <a:xfrm>
            <a:off x="7189305" y="3372678"/>
            <a:ext cx="636104" cy="276999"/>
          </a:xfrm>
          <a:prstGeom prst="rect">
            <a:avLst/>
          </a:prstGeom>
          <a:noFill/>
        </p:spPr>
        <p:txBody>
          <a:bodyPr wrap="square" rtlCol="0">
            <a:spAutoFit/>
          </a:bodyPr>
          <a:lstStyle/>
          <a:p>
            <a:r>
              <a:rPr lang="pt-BR" sz="1200" dirty="0"/>
              <a:t>75</a:t>
            </a:r>
          </a:p>
        </p:txBody>
      </p:sp>
      <p:sp>
        <p:nvSpPr>
          <p:cNvPr id="22" name="CaixaDeTexto 21">
            <a:extLst>
              <a:ext uri="{FF2B5EF4-FFF2-40B4-BE49-F238E27FC236}">
                <a16:creationId xmlns:a16="http://schemas.microsoft.com/office/drawing/2014/main" id="{E4237CC5-A7A4-F361-C103-5DEF2966039D}"/>
              </a:ext>
            </a:extLst>
          </p:cNvPr>
          <p:cNvSpPr txBox="1"/>
          <p:nvPr/>
        </p:nvSpPr>
        <p:spPr>
          <a:xfrm>
            <a:off x="7169428" y="2923597"/>
            <a:ext cx="636104" cy="276999"/>
          </a:xfrm>
          <a:prstGeom prst="rect">
            <a:avLst/>
          </a:prstGeom>
          <a:noFill/>
        </p:spPr>
        <p:txBody>
          <a:bodyPr wrap="square" rtlCol="0">
            <a:spAutoFit/>
          </a:bodyPr>
          <a:lstStyle/>
          <a:p>
            <a:r>
              <a:rPr lang="pt-BR" sz="1200" dirty="0"/>
              <a:t>65</a:t>
            </a:r>
          </a:p>
        </p:txBody>
      </p:sp>
      <p:sp>
        <p:nvSpPr>
          <p:cNvPr id="23" name="CaixaDeTexto 22">
            <a:extLst>
              <a:ext uri="{FF2B5EF4-FFF2-40B4-BE49-F238E27FC236}">
                <a16:creationId xmlns:a16="http://schemas.microsoft.com/office/drawing/2014/main" id="{D7D112EE-7F7D-3422-43BD-24532EEF5961}"/>
              </a:ext>
            </a:extLst>
          </p:cNvPr>
          <p:cNvSpPr txBox="1"/>
          <p:nvPr/>
        </p:nvSpPr>
        <p:spPr>
          <a:xfrm>
            <a:off x="7189305" y="2469708"/>
            <a:ext cx="636104" cy="276999"/>
          </a:xfrm>
          <a:prstGeom prst="rect">
            <a:avLst/>
          </a:prstGeom>
          <a:noFill/>
        </p:spPr>
        <p:txBody>
          <a:bodyPr wrap="square" rtlCol="0">
            <a:spAutoFit/>
          </a:bodyPr>
          <a:lstStyle/>
          <a:p>
            <a:r>
              <a:rPr lang="pt-BR" sz="1200" dirty="0"/>
              <a:t>55</a:t>
            </a:r>
          </a:p>
        </p:txBody>
      </p:sp>
      <p:sp>
        <p:nvSpPr>
          <p:cNvPr id="24" name="CaixaDeTexto 23">
            <a:extLst>
              <a:ext uri="{FF2B5EF4-FFF2-40B4-BE49-F238E27FC236}">
                <a16:creationId xmlns:a16="http://schemas.microsoft.com/office/drawing/2014/main" id="{49781030-4FC8-8820-38CD-CA0CB8813FB5}"/>
              </a:ext>
            </a:extLst>
          </p:cNvPr>
          <p:cNvSpPr txBox="1"/>
          <p:nvPr/>
        </p:nvSpPr>
        <p:spPr>
          <a:xfrm>
            <a:off x="7189305" y="2055054"/>
            <a:ext cx="636104" cy="276999"/>
          </a:xfrm>
          <a:prstGeom prst="rect">
            <a:avLst/>
          </a:prstGeom>
          <a:noFill/>
        </p:spPr>
        <p:txBody>
          <a:bodyPr wrap="square" rtlCol="0">
            <a:spAutoFit/>
          </a:bodyPr>
          <a:lstStyle/>
          <a:p>
            <a:r>
              <a:rPr lang="pt-BR" sz="1200" dirty="0"/>
              <a:t>55</a:t>
            </a:r>
          </a:p>
        </p:txBody>
      </p:sp>
      <p:sp>
        <p:nvSpPr>
          <p:cNvPr id="30" name="CaixaDeTexto 29">
            <a:extLst>
              <a:ext uri="{FF2B5EF4-FFF2-40B4-BE49-F238E27FC236}">
                <a16:creationId xmlns:a16="http://schemas.microsoft.com/office/drawing/2014/main" id="{8BAB087D-3382-FED2-3BA8-2C0004C8FCA1}"/>
              </a:ext>
            </a:extLst>
          </p:cNvPr>
          <p:cNvSpPr txBox="1"/>
          <p:nvPr/>
        </p:nvSpPr>
        <p:spPr>
          <a:xfrm>
            <a:off x="8116958" y="3390729"/>
            <a:ext cx="636104" cy="276999"/>
          </a:xfrm>
          <a:prstGeom prst="rect">
            <a:avLst/>
          </a:prstGeom>
          <a:noFill/>
        </p:spPr>
        <p:txBody>
          <a:bodyPr wrap="square" rtlCol="0">
            <a:spAutoFit/>
          </a:bodyPr>
          <a:lstStyle/>
          <a:p>
            <a:r>
              <a:rPr lang="pt-BR" sz="1200" dirty="0"/>
              <a:t>80</a:t>
            </a:r>
          </a:p>
        </p:txBody>
      </p:sp>
      <p:sp>
        <p:nvSpPr>
          <p:cNvPr id="31" name="CaixaDeTexto 30">
            <a:extLst>
              <a:ext uri="{FF2B5EF4-FFF2-40B4-BE49-F238E27FC236}">
                <a16:creationId xmlns:a16="http://schemas.microsoft.com/office/drawing/2014/main" id="{2D7C0BC2-9213-2D75-3B81-F955A4C50BAA}"/>
              </a:ext>
            </a:extLst>
          </p:cNvPr>
          <p:cNvSpPr txBox="1"/>
          <p:nvPr/>
        </p:nvSpPr>
        <p:spPr>
          <a:xfrm>
            <a:off x="8097081" y="2994656"/>
            <a:ext cx="636104" cy="276999"/>
          </a:xfrm>
          <a:prstGeom prst="rect">
            <a:avLst/>
          </a:prstGeom>
          <a:noFill/>
        </p:spPr>
        <p:txBody>
          <a:bodyPr wrap="square" rtlCol="0">
            <a:spAutoFit/>
          </a:bodyPr>
          <a:lstStyle/>
          <a:p>
            <a:r>
              <a:rPr lang="pt-BR" sz="1200" dirty="0"/>
              <a:t>70</a:t>
            </a:r>
          </a:p>
        </p:txBody>
      </p:sp>
      <p:sp>
        <p:nvSpPr>
          <p:cNvPr id="32" name="CaixaDeTexto 31">
            <a:extLst>
              <a:ext uri="{FF2B5EF4-FFF2-40B4-BE49-F238E27FC236}">
                <a16:creationId xmlns:a16="http://schemas.microsoft.com/office/drawing/2014/main" id="{7B9068D2-3BC5-781F-38B0-32C7E34E8173}"/>
              </a:ext>
            </a:extLst>
          </p:cNvPr>
          <p:cNvSpPr txBox="1"/>
          <p:nvPr/>
        </p:nvSpPr>
        <p:spPr>
          <a:xfrm>
            <a:off x="8116958" y="2540767"/>
            <a:ext cx="636104" cy="276999"/>
          </a:xfrm>
          <a:prstGeom prst="rect">
            <a:avLst/>
          </a:prstGeom>
          <a:noFill/>
        </p:spPr>
        <p:txBody>
          <a:bodyPr wrap="square" rtlCol="0">
            <a:spAutoFit/>
          </a:bodyPr>
          <a:lstStyle/>
          <a:p>
            <a:r>
              <a:rPr lang="pt-BR" sz="1200" dirty="0"/>
              <a:t>60</a:t>
            </a:r>
          </a:p>
        </p:txBody>
      </p:sp>
      <p:sp>
        <p:nvSpPr>
          <p:cNvPr id="33" name="CaixaDeTexto 32">
            <a:extLst>
              <a:ext uri="{FF2B5EF4-FFF2-40B4-BE49-F238E27FC236}">
                <a16:creationId xmlns:a16="http://schemas.microsoft.com/office/drawing/2014/main" id="{51B1799F-B4A6-9A9A-FDC1-8DD825BBBDB3}"/>
              </a:ext>
            </a:extLst>
          </p:cNvPr>
          <p:cNvSpPr txBox="1"/>
          <p:nvPr/>
        </p:nvSpPr>
        <p:spPr>
          <a:xfrm>
            <a:off x="8103706" y="2033349"/>
            <a:ext cx="636104" cy="276999"/>
          </a:xfrm>
          <a:prstGeom prst="rect">
            <a:avLst/>
          </a:prstGeom>
          <a:noFill/>
        </p:spPr>
        <p:txBody>
          <a:bodyPr wrap="square" rtlCol="0">
            <a:spAutoFit/>
          </a:bodyPr>
          <a:lstStyle/>
          <a:p>
            <a:r>
              <a:rPr lang="pt-BR" sz="1200" dirty="0"/>
              <a:t>60</a:t>
            </a:r>
          </a:p>
        </p:txBody>
      </p:sp>
      <p:sp>
        <p:nvSpPr>
          <p:cNvPr id="34" name="CaixaDeTexto 33">
            <a:extLst>
              <a:ext uri="{FF2B5EF4-FFF2-40B4-BE49-F238E27FC236}">
                <a16:creationId xmlns:a16="http://schemas.microsoft.com/office/drawing/2014/main" id="{A0C52E98-349C-2C70-A6A6-AD2C0DA31ADE}"/>
              </a:ext>
            </a:extLst>
          </p:cNvPr>
          <p:cNvSpPr txBox="1"/>
          <p:nvPr/>
        </p:nvSpPr>
        <p:spPr>
          <a:xfrm>
            <a:off x="9018106" y="3394810"/>
            <a:ext cx="636104" cy="276999"/>
          </a:xfrm>
          <a:prstGeom prst="rect">
            <a:avLst/>
          </a:prstGeom>
          <a:noFill/>
        </p:spPr>
        <p:txBody>
          <a:bodyPr wrap="square" rtlCol="0">
            <a:spAutoFit/>
          </a:bodyPr>
          <a:lstStyle/>
          <a:p>
            <a:r>
              <a:rPr lang="pt-BR" sz="1200" dirty="0"/>
              <a:t>85</a:t>
            </a:r>
          </a:p>
        </p:txBody>
      </p:sp>
      <p:sp>
        <p:nvSpPr>
          <p:cNvPr id="35" name="CaixaDeTexto 34">
            <a:extLst>
              <a:ext uri="{FF2B5EF4-FFF2-40B4-BE49-F238E27FC236}">
                <a16:creationId xmlns:a16="http://schemas.microsoft.com/office/drawing/2014/main" id="{EFCCCC1D-B229-24D1-2EA1-692EACFC7162}"/>
              </a:ext>
            </a:extLst>
          </p:cNvPr>
          <p:cNvSpPr txBox="1"/>
          <p:nvPr/>
        </p:nvSpPr>
        <p:spPr>
          <a:xfrm>
            <a:off x="8998229" y="2945729"/>
            <a:ext cx="636104" cy="276999"/>
          </a:xfrm>
          <a:prstGeom prst="rect">
            <a:avLst/>
          </a:prstGeom>
          <a:noFill/>
        </p:spPr>
        <p:txBody>
          <a:bodyPr wrap="square" rtlCol="0">
            <a:spAutoFit/>
          </a:bodyPr>
          <a:lstStyle/>
          <a:p>
            <a:r>
              <a:rPr lang="pt-BR" sz="1200" dirty="0"/>
              <a:t>75</a:t>
            </a:r>
          </a:p>
        </p:txBody>
      </p:sp>
      <p:sp>
        <p:nvSpPr>
          <p:cNvPr id="36" name="CaixaDeTexto 35">
            <a:extLst>
              <a:ext uri="{FF2B5EF4-FFF2-40B4-BE49-F238E27FC236}">
                <a16:creationId xmlns:a16="http://schemas.microsoft.com/office/drawing/2014/main" id="{561525E0-093B-D399-DD3E-2EF8737171CA}"/>
              </a:ext>
            </a:extLst>
          </p:cNvPr>
          <p:cNvSpPr txBox="1"/>
          <p:nvPr/>
        </p:nvSpPr>
        <p:spPr>
          <a:xfrm>
            <a:off x="9018106" y="2491840"/>
            <a:ext cx="636104" cy="276999"/>
          </a:xfrm>
          <a:prstGeom prst="rect">
            <a:avLst/>
          </a:prstGeom>
          <a:noFill/>
        </p:spPr>
        <p:txBody>
          <a:bodyPr wrap="square" rtlCol="0">
            <a:spAutoFit/>
          </a:bodyPr>
          <a:lstStyle/>
          <a:p>
            <a:r>
              <a:rPr lang="pt-BR" sz="1200" dirty="0"/>
              <a:t>65</a:t>
            </a:r>
          </a:p>
        </p:txBody>
      </p:sp>
      <p:sp>
        <p:nvSpPr>
          <p:cNvPr id="37" name="CaixaDeTexto 36">
            <a:extLst>
              <a:ext uri="{FF2B5EF4-FFF2-40B4-BE49-F238E27FC236}">
                <a16:creationId xmlns:a16="http://schemas.microsoft.com/office/drawing/2014/main" id="{D923A6A7-3CC8-5322-1E8C-3AB0E2495D22}"/>
              </a:ext>
            </a:extLst>
          </p:cNvPr>
          <p:cNvSpPr txBox="1"/>
          <p:nvPr/>
        </p:nvSpPr>
        <p:spPr>
          <a:xfrm>
            <a:off x="9018106" y="2077186"/>
            <a:ext cx="636104" cy="276999"/>
          </a:xfrm>
          <a:prstGeom prst="rect">
            <a:avLst/>
          </a:prstGeom>
          <a:noFill/>
        </p:spPr>
        <p:txBody>
          <a:bodyPr wrap="square" rtlCol="0">
            <a:spAutoFit/>
          </a:bodyPr>
          <a:lstStyle/>
          <a:p>
            <a:r>
              <a:rPr lang="pt-BR" sz="1200" dirty="0"/>
              <a:t>65</a:t>
            </a:r>
          </a:p>
        </p:txBody>
      </p:sp>
      <p:sp>
        <p:nvSpPr>
          <p:cNvPr id="38" name="CaixaDeTexto 37">
            <a:extLst>
              <a:ext uri="{FF2B5EF4-FFF2-40B4-BE49-F238E27FC236}">
                <a16:creationId xmlns:a16="http://schemas.microsoft.com/office/drawing/2014/main" id="{343F66D3-E34C-D029-974C-D33812374B68}"/>
              </a:ext>
            </a:extLst>
          </p:cNvPr>
          <p:cNvSpPr txBox="1"/>
          <p:nvPr/>
        </p:nvSpPr>
        <p:spPr>
          <a:xfrm>
            <a:off x="9886391" y="3394810"/>
            <a:ext cx="636104" cy="276999"/>
          </a:xfrm>
          <a:prstGeom prst="rect">
            <a:avLst/>
          </a:prstGeom>
          <a:noFill/>
        </p:spPr>
        <p:txBody>
          <a:bodyPr wrap="square" rtlCol="0">
            <a:spAutoFit/>
          </a:bodyPr>
          <a:lstStyle/>
          <a:p>
            <a:r>
              <a:rPr lang="pt-BR" sz="1200" dirty="0"/>
              <a:t>90</a:t>
            </a:r>
          </a:p>
        </p:txBody>
      </p:sp>
      <p:sp>
        <p:nvSpPr>
          <p:cNvPr id="39" name="CaixaDeTexto 38">
            <a:extLst>
              <a:ext uri="{FF2B5EF4-FFF2-40B4-BE49-F238E27FC236}">
                <a16:creationId xmlns:a16="http://schemas.microsoft.com/office/drawing/2014/main" id="{DF27D25E-69AA-3CA8-22B3-E2A25F736090}"/>
              </a:ext>
            </a:extLst>
          </p:cNvPr>
          <p:cNvSpPr txBox="1"/>
          <p:nvPr/>
        </p:nvSpPr>
        <p:spPr>
          <a:xfrm>
            <a:off x="9866514" y="2945729"/>
            <a:ext cx="636104" cy="276999"/>
          </a:xfrm>
          <a:prstGeom prst="rect">
            <a:avLst/>
          </a:prstGeom>
          <a:noFill/>
        </p:spPr>
        <p:txBody>
          <a:bodyPr wrap="square" rtlCol="0">
            <a:spAutoFit/>
          </a:bodyPr>
          <a:lstStyle/>
          <a:p>
            <a:r>
              <a:rPr lang="pt-BR" sz="1200" dirty="0"/>
              <a:t>80</a:t>
            </a:r>
          </a:p>
        </p:txBody>
      </p:sp>
      <p:sp>
        <p:nvSpPr>
          <p:cNvPr id="40" name="CaixaDeTexto 39">
            <a:extLst>
              <a:ext uri="{FF2B5EF4-FFF2-40B4-BE49-F238E27FC236}">
                <a16:creationId xmlns:a16="http://schemas.microsoft.com/office/drawing/2014/main" id="{50B56AA6-921F-FD6C-E0B3-ADAA935604B3}"/>
              </a:ext>
            </a:extLst>
          </p:cNvPr>
          <p:cNvSpPr txBox="1"/>
          <p:nvPr/>
        </p:nvSpPr>
        <p:spPr>
          <a:xfrm>
            <a:off x="9886391" y="2491840"/>
            <a:ext cx="636104" cy="276999"/>
          </a:xfrm>
          <a:prstGeom prst="rect">
            <a:avLst/>
          </a:prstGeom>
          <a:noFill/>
        </p:spPr>
        <p:txBody>
          <a:bodyPr wrap="square" rtlCol="0">
            <a:spAutoFit/>
          </a:bodyPr>
          <a:lstStyle/>
          <a:p>
            <a:r>
              <a:rPr lang="pt-BR" sz="1200" dirty="0"/>
              <a:t>75</a:t>
            </a:r>
          </a:p>
        </p:txBody>
      </p:sp>
      <p:sp>
        <p:nvSpPr>
          <p:cNvPr id="41" name="CaixaDeTexto 40">
            <a:extLst>
              <a:ext uri="{FF2B5EF4-FFF2-40B4-BE49-F238E27FC236}">
                <a16:creationId xmlns:a16="http://schemas.microsoft.com/office/drawing/2014/main" id="{14BCC2F7-47F5-FF81-634A-B0F65E28FAA4}"/>
              </a:ext>
            </a:extLst>
          </p:cNvPr>
          <p:cNvSpPr txBox="1"/>
          <p:nvPr/>
        </p:nvSpPr>
        <p:spPr>
          <a:xfrm>
            <a:off x="9886391" y="2077186"/>
            <a:ext cx="636104" cy="276999"/>
          </a:xfrm>
          <a:prstGeom prst="rect">
            <a:avLst/>
          </a:prstGeom>
          <a:noFill/>
        </p:spPr>
        <p:txBody>
          <a:bodyPr wrap="square" rtlCol="0">
            <a:spAutoFit/>
          </a:bodyPr>
          <a:lstStyle/>
          <a:p>
            <a:r>
              <a:rPr lang="pt-BR" sz="1200" dirty="0"/>
              <a:t>75</a:t>
            </a:r>
          </a:p>
        </p:txBody>
      </p:sp>
      <p:sp>
        <p:nvSpPr>
          <p:cNvPr id="42" name="CaixaDeTexto 41">
            <a:extLst>
              <a:ext uri="{FF2B5EF4-FFF2-40B4-BE49-F238E27FC236}">
                <a16:creationId xmlns:a16="http://schemas.microsoft.com/office/drawing/2014/main" id="{5172FB26-1DC6-6A44-FC37-DB54AAEAA93C}"/>
              </a:ext>
            </a:extLst>
          </p:cNvPr>
          <p:cNvSpPr txBox="1"/>
          <p:nvPr/>
        </p:nvSpPr>
        <p:spPr>
          <a:xfrm>
            <a:off x="10791116" y="3372678"/>
            <a:ext cx="636104" cy="276999"/>
          </a:xfrm>
          <a:prstGeom prst="rect">
            <a:avLst/>
          </a:prstGeom>
          <a:noFill/>
        </p:spPr>
        <p:txBody>
          <a:bodyPr wrap="square" rtlCol="0">
            <a:spAutoFit/>
          </a:bodyPr>
          <a:lstStyle/>
          <a:p>
            <a:r>
              <a:rPr lang="pt-BR" sz="1200" dirty="0"/>
              <a:t>100</a:t>
            </a:r>
          </a:p>
        </p:txBody>
      </p:sp>
      <p:sp>
        <p:nvSpPr>
          <p:cNvPr id="43" name="CaixaDeTexto 42">
            <a:extLst>
              <a:ext uri="{FF2B5EF4-FFF2-40B4-BE49-F238E27FC236}">
                <a16:creationId xmlns:a16="http://schemas.microsoft.com/office/drawing/2014/main" id="{08B22C88-DA45-A2A7-3347-0A6D48E7A578}"/>
              </a:ext>
            </a:extLst>
          </p:cNvPr>
          <p:cNvSpPr txBox="1"/>
          <p:nvPr/>
        </p:nvSpPr>
        <p:spPr>
          <a:xfrm>
            <a:off x="10824247" y="2923597"/>
            <a:ext cx="636104" cy="276999"/>
          </a:xfrm>
          <a:prstGeom prst="rect">
            <a:avLst/>
          </a:prstGeom>
          <a:noFill/>
        </p:spPr>
        <p:txBody>
          <a:bodyPr wrap="square" rtlCol="0">
            <a:spAutoFit/>
          </a:bodyPr>
          <a:lstStyle/>
          <a:p>
            <a:r>
              <a:rPr lang="pt-BR" sz="1200" dirty="0"/>
              <a:t>95</a:t>
            </a:r>
          </a:p>
        </p:txBody>
      </p:sp>
      <p:sp>
        <p:nvSpPr>
          <p:cNvPr id="44" name="CaixaDeTexto 43">
            <a:extLst>
              <a:ext uri="{FF2B5EF4-FFF2-40B4-BE49-F238E27FC236}">
                <a16:creationId xmlns:a16="http://schemas.microsoft.com/office/drawing/2014/main" id="{D21C99A5-E60A-AF4A-C706-3F3F1AD69AAF}"/>
              </a:ext>
            </a:extLst>
          </p:cNvPr>
          <p:cNvSpPr txBox="1"/>
          <p:nvPr/>
        </p:nvSpPr>
        <p:spPr>
          <a:xfrm>
            <a:off x="10844124" y="2469708"/>
            <a:ext cx="636104" cy="276999"/>
          </a:xfrm>
          <a:prstGeom prst="rect">
            <a:avLst/>
          </a:prstGeom>
          <a:noFill/>
        </p:spPr>
        <p:txBody>
          <a:bodyPr wrap="square" rtlCol="0">
            <a:spAutoFit/>
          </a:bodyPr>
          <a:lstStyle/>
          <a:p>
            <a:r>
              <a:rPr lang="pt-BR" sz="1200" dirty="0"/>
              <a:t>95</a:t>
            </a:r>
          </a:p>
        </p:txBody>
      </p:sp>
      <p:sp>
        <p:nvSpPr>
          <p:cNvPr id="45" name="CaixaDeTexto 44">
            <a:extLst>
              <a:ext uri="{FF2B5EF4-FFF2-40B4-BE49-F238E27FC236}">
                <a16:creationId xmlns:a16="http://schemas.microsoft.com/office/drawing/2014/main" id="{656AB731-134B-7D1C-CA63-1F54D6822ED6}"/>
              </a:ext>
            </a:extLst>
          </p:cNvPr>
          <p:cNvSpPr txBox="1"/>
          <p:nvPr/>
        </p:nvSpPr>
        <p:spPr>
          <a:xfrm>
            <a:off x="10844124" y="2055054"/>
            <a:ext cx="636104" cy="276999"/>
          </a:xfrm>
          <a:prstGeom prst="rect">
            <a:avLst/>
          </a:prstGeom>
          <a:noFill/>
        </p:spPr>
        <p:txBody>
          <a:bodyPr wrap="square" rtlCol="0">
            <a:spAutoFit/>
          </a:bodyPr>
          <a:lstStyle/>
          <a:p>
            <a:r>
              <a:rPr lang="pt-BR" sz="1200" dirty="0"/>
              <a:t>95</a:t>
            </a:r>
          </a:p>
        </p:txBody>
      </p:sp>
    </p:spTree>
    <p:extLst>
      <p:ext uri="{BB962C8B-B14F-4D97-AF65-F5344CB8AC3E}">
        <p14:creationId xmlns:p14="http://schemas.microsoft.com/office/powerpoint/2010/main" val="2081674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a:xfrm>
            <a:off x="521207" y="874643"/>
            <a:ext cx="11432253" cy="1338470"/>
          </a:xfrm>
        </p:spPr>
        <p:txBody>
          <a:bodyPr rtlCol="0">
            <a:normAutofit fontScale="90000"/>
          </a:bodyPr>
          <a:lstStyle/>
          <a:p>
            <a:pPr algn="ctr" rtl="0"/>
            <a:r>
              <a:rPr lang="pt-BR" sz="3200" b="1" dirty="0">
                <a:latin typeface="Segoe UI Light" panose="020B0502040204020203" pitchFamily="34" charset="0"/>
                <a:cs typeface="Segoe UI Light" panose="020B0502040204020203" pitchFamily="34" charset="0"/>
              </a:rPr>
              <a:t>RESUMO</a:t>
            </a:r>
            <a:br>
              <a:rPr lang="pt-BR" sz="3200" b="1" dirty="0">
                <a:latin typeface="Segoe UI Light" panose="020B0502040204020203" pitchFamily="34" charset="0"/>
                <a:cs typeface="Segoe UI Light" panose="020B0502040204020203" pitchFamily="34" charset="0"/>
              </a:rPr>
            </a:br>
            <a:br>
              <a:rPr lang="pt-BR" sz="3200" dirty="0">
                <a:latin typeface="Segoe UI Light" panose="020B0502040204020203" pitchFamily="34" charset="0"/>
                <a:cs typeface="Segoe UI Light" panose="020B0502040204020203" pitchFamily="34" charset="0"/>
              </a:rPr>
            </a:br>
            <a:r>
              <a:rPr lang="pt-BR" sz="3200" dirty="0">
                <a:latin typeface="Segoe UI Light" panose="020B0502040204020203" pitchFamily="34" charset="0"/>
                <a:cs typeface="Segoe UI Light" panose="020B0502040204020203" pitchFamily="34" charset="0"/>
              </a:rPr>
              <a:t>O que aprendemos?</a:t>
            </a:r>
          </a:p>
        </p:txBody>
      </p:sp>
      <p:sp>
        <p:nvSpPr>
          <p:cNvPr id="5" name="Espaço Reservado para Conteúdo 4"/>
          <p:cNvSpPr>
            <a:spLocks noGrp="1"/>
          </p:cNvSpPr>
          <p:nvPr>
            <p:ph sz="half" idx="4294967295"/>
          </p:nvPr>
        </p:nvSpPr>
        <p:spPr>
          <a:xfrm>
            <a:off x="541612" y="2570919"/>
            <a:ext cx="5700162" cy="4757531"/>
          </a:xfrm>
        </p:spPr>
        <p:txBody>
          <a:bodyPr rtlCol="0">
            <a:normAutofit/>
          </a:bodyPr>
          <a:lstStyle/>
          <a:p>
            <a:pPr algn="l">
              <a:buFont typeface="Arial" panose="020B0604020202020204" pitchFamily="34" charset="0"/>
              <a:buChar char="•"/>
            </a:pPr>
            <a:r>
              <a:rPr lang="pt-BR" sz="1400" b="0" i="0" dirty="0">
                <a:solidFill>
                  <a:schemeClr val="tx1">
                    <a:lumMod val="75000"/>
                    <a:lumOff val="25000"/>
                  </a:schemeClr>
                </a:solidFill>
                <a:effectLst/>
                <a:latin typeface="Segoe UI "/>
              </a:rPr>
              <a:t> Só se melhora aquilo que se mede</a:t>
            </a:r>
          </a:p>
          <a:p>
            <a:pPr algn="l">
              <a:buFont typeface="Arial" panose="020B0604020202020204" pitchFamily="34" charset="0"/>
              <a:buChar char="•"/>
            </a:pPr>
            <a:r>
              <a:rPr lang="pt-BR" sz="1400" b="0" i="0" dirty="0">
                <a:solidFill>
                  <a:schemeClr val="tx1">
                    <a:lumMod val="75000"/>
                    <a:lumOff val="25000"/>
                  </a:schemeClr>
                </a:solidFill>
                <a:effectLst/>
                <a:latin typeface="Segoe UI "/>
              </a:rPr>
              <a:t> Razões para aprender</a:t>
            </a:r>
          </a:p>
          <a:p>
            <a:pPr algn="l">
              <a:buFont typeface="Arial" panose="020B0604020202020204" pitchFamily="34" charset="0"/>
              <a:buChar char="•"/>
            </a:pPr>
            <a:r>
              <a:rPr lang="pt-BR" sz="1400" b="0" i="0" dirty="0">
                <a:solidFill>
                  <a:schemeClr val="tx1">
                    <a:lumMod val="75000"/>
                    <a:lumOff val="25000"/>
                  </a:schemeClr>
                </a:solidFill>
                <a:effectLst/>
                <a:latin typeface="Segoe UI "/>
              </a:rPr>
              <a:t> Definir onde e quando vou usar meu aprendizado</a:t>
            </a:r>
          </a:p>
          <a:p>
            <a:pPr algn="l">
              <a:buFont typeface="Arial" panose="020B0604020202020204" pitchFamily="34" charset="0"/>
              <a:buChar char="•"/>
            </a:pPr>
            <a:r>
              <a:rPr lang="pt-BR" sz="1400" b="0" i="0" dirty="0">
                <a:solidFill>
                  <a:schemeClr val="tx1">
                    <a:lumMod val="75000"/>
                    <a:lumOff val="25000"/>
                  </a:schemeClr>
                </a:solidFill>
                <a:effectLst/>
                <a:latin typeface="Segoe UI "/>
              </a:rPr>
              <a:t> Método SMART aplicado no aprendizado</a:t>
            </a:r>
          </a:p>
          <a:p>
            <a:pPr algn="l">
              <a:buFont typeface="Arial" panose="020B0604020202020204" pitchFamily="34" charset="0"/>
              <a:buChar char="•"/>
            </a:pPr>
            <a:r>
              <a:rPr lang="pt-BR" sz="1400" b="0" i="0" dirty="0">
                <a:solidFill>
                  <a:schemeClr val="tx1">
                    <a:lumMod val="75000"/>
                    <a:lumOff val="25000"/>
                  </a:schemeClr>
                </a:solidFill>
                <a:effectLst/>
                <a:latin typeface="Segoe UI "/>
              </a:rPr>
              <a:t> Exemplos reais de metas SMART</a:t>
            </a:r>
          </a:p>
          <a:p>
            <a:pPr algn="l">
              <a:buFont typeface="Arial" panose="020B0604020202020204" pitchFamily="34" charset="0"/>
              <a:buChar char="•"/>
            </a:pPr>
            <a:r>
              <a:rPr lang="pt-BR" sz="1400" b="0" i="0" dirty="0">
                <a:solidFill>
                  <a:schemeClr val="tx1">
                    <a:lumMod val="75000"/>
                    <a:lumOff val="25000"/>
                  </a:schemeClr>
                </a:solidFill>
                <a:effectLst/>
                <a:latin typeface="Segoe UI "/>
              </a:rPr>
              <a:t> Modelo de </a:t>
            </a:r>
            <a:r>
              <a:rPr lang="pt-BR" sz="1400" b="0" i="0" dirty="0" err="1">
                <a:solidFill>
                  <a:schemeClr val="tx1">
                    <a:lumMod val="75000"/>
                    <a:lumOff val="25000"/>
                  </a:schemeClr>
                </a:solidFill>
                <a:effectLst/>
                <a:latin typeface="Segoe UI "/>
              </a:rPr>
              <a:t>KirkPatrick</a:t>
            </a:r>
            <a:endParaRPr lang="pt-BR" sz="1400" b="0" i="0" dirty="0">
              <a:solidFill>
                <a:schemeClr val="tx1">
                  <a:lumMod val="75000"/>
                  <a:lumOff val="25000"/>
                </a:schemeClr>
              </a:solidFill>
              <a:effectLst/>
              <a:latin typeface="Segoe UI "/>
            </a:endParaRPr>
          </a:p>
          <a:p>
            <a:pPr algn="l"/>
            <a:endParaRPr lang="pt-BR" sz="3200" b="0" i="0" dirty="0">
              <a:solidFill>
                <a:srgbClr val="C0C0C0"/>
              </a:solidFill>
              <a:effectLst/>
              <a:latin typeface="Source Serif Pro" panose="02040603050405020204" pitchFamily="18" charset="0"/>
            </a:endParaRPr>
          </a:p>
        </p:txBody>
      </p:sp>
      <p:sp>
        <p:nvSpPr>
          <p:cNvPr id="3" name="Espaço Reservado para Conteúdo 4">
            <a:extLst>
              <a:ext uri="{FF2B5EF4-FFF2-40B4-BE49-F238E27FC236}">
                <a16:creationId xmlns:a16="http://schemas.microsoft.com/office/drawing/2014/main" id="{F6CC0965-0A0E-B82F-AD4F-53BD809D2D20}"/>
              </a:ext>
            </a:extLst>
          </p:cNvPr>
          <p:cNvSpPr txBox="1">
            <a:spLocks/>
          </p:cNvSpPr>
          <p:nvPr/>
        </p:nvSpPr>
        <p:spPr>
          <a:xfrm>
            <a:off x="6054523" y="2594549"/>
            <a:ext cx="5766417" cy="445560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buFont typeface="Arial" panose="020B0604020202020204" pitchFamily="34" charset="0"/>
              <a:buChar char="•"/>
            </a:pPr>
            <a:r>
              <a:rPr lang="pt-BR" sz="1400" b="0" i="0" dirty="0">
                <a:solidFill>
                  <a:schemeClr val="tx1">
                    <a:lumMod val="75000"/>
                    <a:lumOff val="25000"/>
                  </a:schemeClr>
                </a:solidFill>
                <a:effectLst/>
                <a:latin typeface="Segoe UI "/>
              </a:rPr>
              <a:t> Medição do processo de aprendizagem</a:t>
            </a:r>
          </a:p>
          <a:p>
            <a:pPr algn="l">
              <a:buFont typeface="Arial" panose="020B0604020202020204" pitchFamily="34" charset="0"/>
              <a:buChar char="•"/>
            </a:pPr>
            <a:r>
              <a:rPr lang="pt-BR" sz="1400" b="0" i="0" dirty="0">
                <a:solidFill>
                  <a:schemeClr val="tx1">
                    <a:lumMod val="75000"/>
                    <a:lumOff val="25000"/>
                  </a:schemeClr>
                </a:solidFill>
                <a:effectLst/>
                <a:latin typeface="Segoe UI "/>
              </a:rPr>
              <a:t> Saber se estou aprendendo e aplicando para chegar no resultado</a:t>
            </a:r>
          </a:p>
          <a:p>
            <a:pPr algn="l">
              <a:buFont typeface="Arial" panose="020B0604020202020204" pitchFamily="34" charset="0"/>
              <a:buChar char="•"/>
            </a:pPr>
            <a:r>
              <a:rPr lang="pt-BR" sz="1400" b="0" i="0" dirty="0">
                <a:solidFill>
                  <a:schemeClr val="tx1">
                    <a:lumMod val="75000"/>
                    <a:lumOff val="25000"/>
                  </a:schemeClr>
                </a:solidFill>
                <a:effectLst/>
                <a:latin typeface="Segoe UI "/>
              </a:rPr>
              <a:t> Medindo os blocos de aprendizagem</a:t>
            </a:r>
          </a:p>
          <a:p>
            <a:pPr algn="l">
              <a:buFont typeface="Arial" panose="020B0604020202020204" pitchFamily="34" charset="0"/>
              <a:buChar char="•"/>
            </a:pPr>
            <a:r>
              <a:rPr lang="pt-BR" sz="1400" b="0" i="0" dirty="0">
                <a:solidFill>
                  <a:schemeClr val="tx1">
                    <a:lumMod val="75000"/>
                    <a:lumOff val="25000"/>
                  </a:schemeClr>
                </a:solidFill>
                <a:effectLst/>
                <a:latin typeface="Segoe UI "/>
              </a:rPr>
              <a:t> Uma matriz para acompanhar a evolução</a:t>
            </a:r>
          </a:p>
          <a:p>
            <a:pPr algn="l">
              <a:buFont typeface="Arial" panose="020B0604020202020204" pitchFamily="34" charset="0"/>
              <a:buChar char="•"/>
            </a:pPr>
            <a:r>
              <a:rPr lang="pt-BR" sz="1400" b="0" i="0" dirty="0">
                <a:solidFill>
                  <a:schemeClr val="tx1">
                    <a:lumMod val="75000"/>
                    <a:lumOff val="25000"/>
                  </a:schemeClr>
                </a:solidFill>
                <a:effectLst/>
                <a:latin typeface="Segoe UI "/>
              </a:rPr>
              <a:t> Quantos planos de estudo eu posso ter?</a:t>
            </a:r>
          </a:p>
          <a:p>
            <a:pPr>
              <a:lnSpc>
                <a:spcPts val="3600"/>
              </a:lnSpc>
              <a:spcAft>
                <a:spcPts val="0"/>
              </a:spcAft>
            </a:pPr>
            <a:endParaRPr lang="pt-BR"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32570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855619" y="2469279"/>
            <a:ext cx="10077423" cy="1137793"/>
          </a:xfrm>
        </p:spPr>
        <p:txBody>
          <a:bodyPr rtlCol="0">
            <a:normAutofit/>
          </a:bodyPr>
          <a:lstStyle/>
          <a:p>
            <a:pPr marL="0" indent="0" algn="ctr" rtl="0">
              <a:buNone/>
            </a:pPr>
            <a:r>
              <a:rPr lang="pt-BR" sz="2300" b="1" dirty="0">
                <a:solidFill>
                  <a:schemeClr val="bg1"/>
                </a:solidFill>
                <a:latin typeface="+mj-lt"/>
              </a:rPr>
              <a:t>05. ROTINA DE APRENDIZAGEM</a:t>
            </a:r>
          </a:p>
        </p:txBody>
      </p:sp>
    </p:spTree>
    <p:extLst>
      <p:ext uri="{BB962C8B-B14F-4D97-AF65-F5344CB8AC3E}">
        <p14:creationId xmlns:p14="http://schemas.microsoft.com/office/powerpoint/2010/main" val="1464481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ormAutofit/>
          </a:bodyPr>
          <a:lstStyle/>
          <a:p>
            <a:pPr lvl="0" rtl="0"/>
            <a:r>
              <a:rPr lang="pt-BR" dirty="0">
                <a:latin typeface="Segoe UI Light" panose="020B0502040204020203" pitchFamily="34" charset="0"/>
                <a:cs typeface="Segoe UI Light" panose="020B0502040204020203" pitchFamily="34" charset="0"/>
              </a:rPr>
              <a:t>Apresentação</a:t>
            </a:r>
          </a:p>
        </p:txBody>
      </p:sp>
      <p:sp>
        <p:nvSpPr>
          <p:cNvPr id="5" name="Espaço Reservado para Conteúdo 4"/>
          <p:cNvSpPr>
            <a:spLocks noGrp="1"/>
          </p:cNvSpPr>
          <p:nvPr>
            <p:ph sz="half" idx="4294967295"/>
          </p:nvPr>
        </p:nvSpPr>
        <p:spPr>
          <a:xfrm>
            <a:off x="541610" y="1343459"/>
            <a:ext cx="7833763" cy="447116"/>
          </a:xfrm>
        </p:spPr>
        <p:txBody>
          <a:bodyPr vert="horz" lIns="91440" tIns="45720" rIns="91440" bIns="45720" rtlCol="0">
            <a:normAutofit/>
          </a:bodyPr>
          <a:lstStyle/>
          <a:p>
            <a:pPr marL="0" indent="0" rtl="0">
              <a:lnSpc>
                <a:spcPts val="1800"/>
              </a:lnSpc>
              <a:spcBef>
                <a:spcPts val="1000"/>
              </a:spcBef>
              <a:spcAft>
                <a:spcPts val="2000"/>
              </a:spcAft>
              <a:buNone/>
            </a:pPr>
            <a:r>
              <a:rPr lang="pt-BR" sz="1500" dirty="0">
                <a:solidFill>
                  <a:prstClr val="black">
                    <a:lumMod val="75000"/>
                    <a:lumOff val="25000"/>
                  </a:prstClr>
                </a:solidFill>
                <a:latin typeface="Segoe UI" panose="020B0502040204020203" pitchFamily="34" charset="0"/>
                <a:cs typeface="Segoe UI" panose="020B0502040204020203" pitchFamily="34" charset="0"/>
              </a:rPr>
              <a:t>Nosso modelo educacional não nos ensinou a aprender , questionar e desaprender.</a:t>
            </a:r>
          </a:p>
        </p:txBody>
      </p:sp>
      <p:sp>
        <p:nvSpPr>
          <p:cNvPr id="42" name="Espaço Reservado para Conteúdo 17"/>
          <p:cNvSpPr txBox="1">
            <a:spLocks/>
          </p:cNvSpPr>
          <p:nvPr/>
        </p:nvSpPr>
        <p:spPr>
          <a:xfrm>
            <a:off x="575712" y="2053918"/>
            <a:ext cx="2696774" cy="1560789"/>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b="1" dirty="0">
                <a:solidFill>
                  <a:prstClr val="black">
                    <a:lumMod val="75000"/>
                    <a:lumOff val="25000"/>
                  </a:prstClr>
                </a:solidFill>
                <a:latin typeface="Segoe UI" panose="020B0502040204020203" pitchFamily="34" charset="0"/>
                <a:cs typeface="Segoe UI" panose="020B0502040204020203" pitchFamily="34" charset="0"/>
              </a:rPr>
              <a:t>MUNDO DIGITAL</a:t>
            </a:r>
          </a:p>
        </p:txBody>
      </p:sp>
      <p:sp>
        <p:nvSpPr>
          <p:cNvPr id="43" name="Espaço Reservado para Conteúdo 17"/>
          <p:cNvSpPr txBox="1">
            <a:spLocks/>
          </p:cNvSpPr>
          <p:nvPr/>
        </p:nvSpPr>
        <p:spPr>
          <a:xfrm>
            <a:off x="2958817" y="2053918"/>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b="1" dirty="0">
                <a:solidFill>
                  <a:prstClr val="black">
                    <a:lumMod val="75000"/>
                    <a:lumOff val="25000"/>
                  </a:prstClr>
                </a:solidFill>
                <a:latin typeface="Segoe UI" panose="020B0502040204020203" pitchFamily="34" charset="0"/>
                <a:cs typeface="Segoe UI" panose="020B0502040204020203" pitchFamily="34" charset="0"/>
              </a:rPr>
              <a:t>NOVAS RELAÇÕES </a:t>
            </a:r>
          </a:p>
        </p:txBody>
      </p:sp>
      <p:sp>
        <p:nvSpPr>
          <p:cNvPr id="44" name="Espaço Reservado para Conteúdo 17"/>
          <p:cNvSpPr txBox="1">
            <a:spLocks/>
          </p:cNvSpPr>
          <p:nvPr/>
        </p:nvSpPr>
        <p:spPr>
          <a:xfrm>
            <a:off x="5235903" y="2067170"/>
            <a:ext cx="3000354" cy="6977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b="1" dirty="0">
                <a:solidFill>
                  <a:prstClr val="black">
                    <a:lumMod val="75000"/>
                    <a:lumOff val="25000"/>
                  </a:prstClr>
                </a:solidFill>
                <a:latin typeface="Segoe UI" panose="020B0502040204020203" pitchFamily="34" charset="0"/>
                <a:cs typeface="Segoe UI" panose="020B0502040204020203" pitchFamily="34" charset="0"/>
              </a:rPr>
              <a:t>CONSTRUÇÃO DE CONHECIMENTO</a:t>
            </a:r>
          </a:p>
        </p:txBody>
      </p:sp>
      <p:sp>
        <p:nvSpPr>
          <p:cNvPr id="7" name="Espaço Reservado para Conteúdo 17">
            <a:extLst>
              <a:ext uri="{FF2B5EF4-FFF2-40B4-BE49-F238E27FC236}">
                <a16:creationId xmlns:a16="http://schemas.microsoft.com/office/drawing/2014/main" id="{2BD8A03B-EBF0-A8F2-6F1F-95E60F1F7D74}"/>
              </a:ext>
            </a:extLst>
          </p:cNvPr>
          <p:cNvSpPr txBox="1">
            <a:spLocks/>
          </p:cNvSpPr>
          <p:nvPr/>
        </p:nvSpPr>
        <p:spPr>
          <a:xfrm>
            <a:off x="8860373" y="2060546"/>
            <a:ext cx="2658635" cy="6977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b="1" dirty="0">
                <a:solidFill>
                  <a:prstClr val="black">
                    <a:lumMod val="75000"/>
                    <a:lumOff val="25000"/>
                  </a:prstClr>
                </a:solidFill>
                <a:latin typeface="Segoe UI" panose="020B0502040204020203" pitchFamily="34" charset="0"/>
                <a:cs typeface="Segoe UI" panose="020B0502040204020203" pitchFamily="34" charset="0"/>
              </a:rPr>
              <a:t>NOVAS FORMAS DE APRENDER</a:t>
            </a:r>
          </a:p>
        </p:txBody>
      </p:sp>
      <p:sp>
        <p:nvSpPr>
          <p:cNvPr id="8" name="Seta: para a Direita 7">
            <a:extLst>
              <a:ext uri="{FF2B5EF4-FFF2-40B4-BE49-F238E27FC236}">
                <a16:creationId xmlns:a16="http://schemas.microsoft.com/office/drawing/2014/main" id="{1BCAF877-B7A6-69F5-FFF8-6BBDC9E47902}"/>
              </a:ext>
            </a:extLst>
          </p:cNvPr>
          <p:cNvSpPr/>
          <p:nvPr/>
        </p:nvSpPr>
        <p:spPr>
          <a:xfrm>
            <a:off x="2079117" y="2104874"/>
            <a:ext cx="463826" cy="17559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a:ln w="22225">
                <a:solidFill>
                  <a:schemeClr val="accent2"/>
                </a:solidFill>
                <a:prstDash val="solid"/>
              </a:ln>
              <a:solidFill>
                <a:schemeClr val="accent2">
                  <a:lumMod val="40000"/>
                  <a:lumOff val="60000"/>
                </a:schemeClr>
              </a:solidFill>
            </a:endParaRPr>
          </a:p>
        </p:txBody>
      </p:sp>
      <p:sp>
        <p:nvSpPr>
          <p:cNvPr id="10" name="Seta: para a Direita 9">
            <a:extLst>
              <a:ext uri="{FF2B5EF4-FFF2-40B4-BE49-F238E27FC236}">
                <a16:creationId xmlns:a16="http://schemas.microsoft.com/office/drawing/2014/main" id="{D2DA0501-DC62-DA2F-B3AD-D62213C6E528}"/>
              </a:ext>
            </a:extLst>
          </p:cNvPr>
          <p:cNvSpPr/>
          <p:nvPr/>
        </p:nvSpPr>
        <p:spPr>
          <a:xfrm>
            <a:off x="4550651" y="2111501"/>
            <a:ext cx="463826" cy="17559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a:ln w="22225">
                <a:solidFill>
                  <a:schemeClr val="accent2"/>
                </a:solidFill>
                <a:prstDash val="solid"/>
              </a:ln>
              <a:solidFill>
                <a:schemeClr val="accent2">
                  <a:lumMod val="40000"/>
                  <a:lumOff val="60000"/>
                </a:schemeClr>
              </a:solidFill>
            </a:endParaRPr>
          </a:p>
        </p:txBody>
      </p:sp>
      <p:sp>
        <p:nvSpPr>
          <p:cNvPr id="13" name="Seta: para a Direita 12">
            <a:extLst>
              <a:ext uri="{FF2B5EF4-FFF2-40B4-BE49-F238E27FC236}">
                <a16:creationId xmlns:a16="http://schemas.microsoft.com/office/drawing/2014/main" id="{C94A64D6-6F00-CBD4-1B22-B8C25C0E3753}"/>
              </a:ext>
            </a:extLst>
          </p:cNvPr>
          <p:cNvSpPr/>
          <p:nvPr/>
        </p:nvSpPr>
        <p:spPr>
          <a:xfrm>
            <a:off x="8029347" y="2144633"/>
            <a:ext cx="463826" cy="17559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a:ln w="22225">
                <a:solidFill>
                  <a:schemeClr val="accent2"/>
                </a:solidFill>
                <a:prstDash val="solid"/>
              </a:ln>
              <a:solidFill>
                <a:schemeClr val="accent2">
                  <a:lumMod val="40000"/>
                  <a:lumOff val="60000"/>
                </a:schemeClr>
              </a:solidFill>
            </a:endParaRPr>
          </a:p>
        </p:txBody>
      </p:sp>
      <p:sp>
        <p:nvSpPr>
          <p:cNvPr id="14" name="Espaço Reservado para Conteúdo 4">
            <a:extLst>
              <a:ext uri="{FF2B5EF4-FFF2-40B4-BE49-F238E27FC236}">
                <a16:creationId xmlns:a16="http://schemas.microsoft.com/office/drawing/2014/main" id="{9EF591B4-7E49-20E7-98ED-1DD70DC70524}"/>
              </a:ext>
            </a:extLst>
          </p:cNvPr>
          <p:cNvSpPr txBox="1">
            <a:spLocks/>
          </p:cNvSpPr>
          <p:nvPr/>
        </p:nvSpPr>
        <p:spPr>
          <a:xfrm>
            <a:off x="560961" y="2974512"/>
            <a:ext cx="3891767" cy="471838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a:lnSpc>
                <a:spcPts val="1800"/>
              </a:lnSpc>
              <a:spcAft>
                <a:spcPts val="2000"/>
              </a:spcAft>
              <a:buFont typeface="Wingdings" panose="05000000000000000000" pitchFamily="2" charset="2"/>
              <a:buChar char="§"/>
            </a:pPr>
            <a:r>
              <a:rPr lang="pt-BR" sz="1400" dirty="0">
                <a:solidFill>
                  <a:prstClr val="black">
                    <a:lumMod val="75000"/>
                    <a:lumOff val="25000"/>
                  </a:prstClr>
                </a:solidFill>
                <a:latin typeface="Segoe UI" panose="020B0502040204020203" pitchFamily="34" charset="0"/>
                <a:cs typeface="Segoe UI" panose="020B0502040204020203" pitchFamily="34" charset="0"/>
              </a:rPr>
              <a:t>Criar experiências poderosas</a:t>
            </a:r>
          </a:p>
          <a:p>
            <a:pPr marL="285750" indent="-285750">
              <a:lnSpc>
                <a:spcPts val="1800"/>
              </a:lnSpc>
              <a:spcAft>
                <a:spcPts val="2000"/>
              </a:spcAft>
              <a:buFont typeface="Wingdings" panose="05000000000000000000" pitchFamily="2" charset="2"/>
              <a:buChar char="§"/>
            </a:pPr>
            <a:r>
              <a:rPr lang="pt-BR" sz="1400" dirty="0">
                <a:solidFill>
                  <a:prstClr val="black">
                    <a:lumMod val="75000"/>
                    <a:lumOff val="25000"/>
                  </a:prstClr>
                </a:solidFill>
                <a:latin typeface="Segoe UI" panose="020B0502040204020203" pitchFamily="34" charset="0"/>
                <a:cs typeface="Segoe UI" panose="020B0502040204020203" pitchFamily="34" charset="0"/>
              </a:rPr>
              <a:t>Autoconhecimento e propósito</a:t>
            </a:r>
          </a:p>
          <a:p>
            <a:pPr marL="285750" indent="-285750">
              <a:lnSpc>
                <a:spcPts val="1800"/>
              </a:lnSpc>
              <a:spcAft>
                <a:spcPts val="2000"/>
              </a:spcAft>
              <a:buFont typeface="Wingdings" panose="05000000000000000000" pitchFamily="2" charset="2"/>
              <a:buChar char="§"/>
            </a:pPr>
            <a:r>
              <a:rPr lang="pt-BR" sz="1400" dirty="0">
                <a:solidFill>
                  <a:prstClr val="black">
                    <a:lumMod val="75000"/>
                    <a:lumOff val="25000"/>
                  </a:prstClr>
                </a:solidFill>
                <a:latin typeface="Segoe UI" panose="020B0502040204020203" pitchFamily="34" charset="0"/>
                <a:cs typeface="Segoe UI" panose="020B0502040204020203" pitchFamily="34" charset="0"/>
              </a:rPr>
              <a:t>Estilos e tempos diferentes de aprender </a:t>
            </a:r>
          </a:p>
          <a:p>
            <a:pPr marL="285750" indent="-285750">
              <a:lnSpc>
                <a:spcPts val="1800"/>
              </a:lnSpc>
              <a:spcAft>
                <a:spcPts val="2000"/>
              </a:spcAft>
              <a:buFont typeface="Wingdings" panose="05000000000000000000" pitchFamily="2" charset="2"/>
              <a:buChar char="§"/>
            </a:pPr>
            <a:r>
              <a:rPr lang="pt-BR" sz="1400" dirty="0">
                <a:solidFill>
                  <a:prstClr val="black">
                    <a:lumMod val="75000"/>
                    <a:lumOff val="25000"/>
                  </a:prstClr>
                </a:solidFill>
                <a:latin typeface="Segoe UI" panose="020B0502040204020203" pitchFamily="34" charset="0"/>
                <a:cs typeface="Segoe UI" panose="020B0502040204020203" pitchFamily="34" charset="0"/>
              </a:rPr>
              <a:t>Disciplina e planejamento</a:t>
            </a:r>
          </a:p>
        </p:txBody>
      </p:sp>
      <p:sp>
        <p:nvSpPr>
          <p:cNvPr id="15" name="Espaço Reservado para Conteúdo 4">
            <a:extLst>
              <a:ext uri="{FF2B5EF4-FFF2-40B4-BE49-F238E27FC236}">
                <a16:creationId xmlns:a16="http://schemas.microsoft.com/office/drawing/2014/main" id="{C099CCBC-FD47-3A61-1880-47B6CE4802F7}"/>
              </a:ext>
            </a:extLst>
          </p:cNvPr>
          <p:cNvSpPr txBox="1">
            <a:spLocks/>
          </p:cNvSpPr>
          <p:nvPr/>
        </p:nvSpPr>
        <p:spPr>
          <a:xfrm>
            <a:off x="4696302" y="2977514"/>
            <a:ext cx="3891767" cy="471838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a:lnSpc>
                <a:spcPts val="1800"/>
              </a:lnSpc>
              <a:spcAft>
                <a:spcPts val="2000"/>
              </a:spcAft>
              <a:buFont typeface="Wingdings" panose="05000000000000000000" pitchFamily="2" charset="2"/>
              <a:buChar char="§"/>
            </a:pPr>
            <a:r>
              <a:rPr lang="pt-BR" sz="1400" dirty="0">
                <a:solidFill>
                  <a:prstClr val="black">
                    <a:lumMod val="75000"/>
                    <a:lumOff val="25000"/>
                  </a:prstClr>
                </a:solidFill>
                <a:latin typeface="Segoe UI" panose="020B0502040204020203" pitchFamily="34" charset="0"/>
                <a:cs typeface="Segoe UI" panose="020B0502040204020203" pitchFamily="34" charset="0"/>
              </a:rPr>
              <a:t>Neurociência </a:t>
            </a:r>
          </a:p>
          <a:p>
            <a:pPr marL="285750" indent="-285750">
              <a:lnSpc>
                <a:spcPts val="1800"/>
              </a:lnSpc>
              <a:spcAft>
                <a:spcPts val="2000"/>
              </a:spcAft>
              <a:buFont typeface="Wingdings" panose="05000000000000000000" pitchFamily="2" charset="2"/>
              <a:buChar char="§"/>
            </a:pPr>
            <a:r>
              <a:rPr lang="pt-BR" sz="1400" dirty="0">
                <a:solidFill>
                  <a:prstClr val="black">
                    <a:lumMod val="75000"/>
                    <a:lumOff val="25000"/>
                  </a:prstClr>
                </a:solidFill>
                <a:latin typeface="Segoe UI" panose="020B0502040204020203" pitchFamily="34" charset="0"/>
                <a:cs typeface="Segoe UI" panose="020B0502040204020203" pitchFamily="34" charset="0"/>
              </a:rPr>
              <a:t>Hábitos bons e recorrentes</a:t>
            </a:r>
          </a:p>
          <a:p>
            <a:pPr marL="285750" indent="-285750">
              <a:lnSpc>
                <a:spcPts val="1800"/>
              </a:lnSpc>
              <a:spcAft>
                <a:spcPts val="2000"/>
              </a:spcAft>
              <a:buFont typeface="Wingdings" panose="05000000000000000000" pitchFamily="2" charset="2"/>
              <a:buChar char="§"/>
            </a:pPr>
            <a:r>
              <a:rPr lang="pt-BR" sz="1400" dirty="0">
                <a:solidFill>
                  <a:prstClr val="black">
                    <a:lumMod val="75000"/>
                    <a:lumOff val="25000"/>
                  </a:prstClr>
                </a:solidFill>
                <a:latin typeface="Segoe UI" panose="020B0502040204020203" pitchFamily="34" charset="0"/>
                <a:cs typeface="Segoe UI" panose="020B0502040204020203" pitchFamily="34" charset="0"/>
              </a:rPr>
              <a:t>Técnicas efetivas de aprendizagem</a:t>
            </a:r>
          </a:p>
          <a:p>
            <a:pPr marL="285750" indent="-285750">
              <a:lnSpc>
                <a:spcPts val="1800"/>
              </a:lnSpc>
              <a:spcAft>
                <a:spcPts val="2000"/>
              </a:spcAft>
              <a:buFont typeface="Wingdings" panose="05000000000000000000" pitchFamily="2" charset="2"/>
              <a:buChar char="§"/>
            </a:pPr>
            <a:r>
              <a:rPr lang="pt-BR" sz="1400" dirty="0">
                <a:solidFill>
                  <a:prstClr val="black">
                    <a:lumMod val="75000"/>
                    <a:lumOff val="25000"/>
                  </a:prstClr>
                </a:solidFill>
                <a:latin typeface="Segoe UI" panose="020B0502040204020203" pitchFamily="34" charset="0"/>
                <a:cs typeface="Segoe UI" panose="020B0502040204020203" pitchFamily="34" charset="0"/>
              </a:rPr>
              <a:t>Ferramentas que facilitam a vida </a:t>
            </a:r>
          </a:p>
        </p:txBody>
      </p:sp>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798C18-755E-8B00-EFD9-A117FE553A9C}"/>
              </a:ext>
            </a:extLst>
          </p:cNvPr>
          <p:cNvSpPr>
            <a:spLocks noGrp="1"/>
          </p:cNvSpPr>
          <p:nvPr>
            <p:ph type="title"/>
          </p:nvPr>
        </p:nvSpPr>
        <p:spPr/>
        <p:txBody>
          <a:bodyPr/>
          <a:lstStyle/>
          <a:p>
            <a:r>
              <a:rPr lang="pt-BR" dirty="0"/>
              <a:t>Rotina de aprendizagem</a:t>
            </a:r>
          </a:p>
        </p:txBody>
      </p:sp>
      <p:sp>
        <p:nvSpPr>
          <p:cNvPr id="3" name="Espaço Reservado para Conteúdo 2">
            <a:extLst>
              <a:ext uri="{FF2B5EF4-FFF2-40B4-BE49-F238E27FC236}">
                <a16:creationId xmlns:a16="http://schemas.microsoft.com/office/drawing/2014/main" id="{1F5A4225-7324-5D7B-3766-5B98C38617A5}"/>
              </a:ext>
            </a:extLst>
          </p:cNvPr>
          <p:cNvSpPr>
            <a:spLocks noGrp="1"/>
          </p:cNvSpPr>
          <p:nvPr>
            <p:ph sz="quarter" idx="10"/>
          </p:nvPr>
        </p:nvSpPr>
        <p:spPr>
          <a:xfrm>
            <a:off x="791284" y="1435608"/>
            <a:ext cx="4615600" cy="1546131"/>
          </a:xfrm>
        </p:spPr>
        <p:txBody>
          <a:bodyPr/>
          <a:lstStyle/>
          <a:p>
            <a:r>
              <a:rPr lang="pt-BR" dirty="0"/>
              <a:t>O CÉREBRO ESTÁ PROGRAMADO PARA ECONOMIZAR ENERGIA. REPETIR PADRÕES CONHECIDOS.</a:t>
            </a:r>
          </a:p>
          <a:p>
            <a:r>
              <a:rPr lang="pt-BR" dirty="0"/>
              <a:t>É PRECISO TER </a:t>
            </a:r>
            <a:r>
              <a:rPr lang="pt-BR" b="1" dirty="0">
                <a:solidFill>
                  <a:schemeClr val="accent2"/>
                </a:solidFill>
              </a:rPr>
              <a:t>DISCIPLINA </a:t>
            </a:r>
            <a:r>
              <a:rPr lang="pt-BR" dirty="0"/>
              <a:t>E</a:t>
            </a:r>
            <a:r>
              <a:rPr lang="pt-BR" b="1" dirty="0">
                <a:solidFill>
                  <a:schemeClr val="accent2"/>
                </a:solidFill>
              </a:rPr>
              <a:t> CONSISTÊNCIA</a:t>
            </a:r>
          </a:p>
        </p:txBody>
      </p:sp>
      <p:sp>
        <p:nvSpPr>
          <p:cNvPr id="4" name="Espaço Reservado para Conteúdo 2">
            <a:extLst>
              <a:ext uri="{FF2B5EF4-FFF2-40B4-BE49-F238E27FC236}">
                <a16:creationId xmlns:a16="http://schemas.microsoft.com/office/drawing/2014/main" id="{0CE52F4E-231E-321D-7312-FE10D388129B}"/>
              </a:ext>
            </a:extLst>
          </p:cNvPr>
          <p:cNvSpPr txBox="1">
            <a:spLocks/>
          </p:cNvSpPr>
          <p:nvPr/>
        </p:nvSpPr>
        <p:spPr>
          <a:xfrm>
            <a:off x="791284" y="2981739"/>
            <a:ext cx="4615600"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dirty="0">
                <a:solidFill>
                  <a:schemeClr val="accent2"/>
                </a:solidFill>
              </a:rPr>
              <a:t>ATRAPALHA: </a:t>
            </a:r>
          </a:p>
          <a:p>
            <a:r>
              <a:rPr lang="pt-BR" dirty="0"/>
              <a:t>Falta de tempo priorização; </a:t>
            </a:r>
            <a:br>
              <a:rPr lang="pt-BR" dirty="0"/>
            </a:br>
            <a:r>
              <a:rPr lang="pt-BR" dirty="0"/>
              <a:t>Internet; </a:t>
            </a:r>
            <a:br>
              <a:rPr lang="pt-BR" dirty="0"/>
            </a:br>
            <a:r>
              <a:rPr lang="pt-BR" dirty="0"/>
              <a:t>Outras tarefas que vem a mente; </a:t>
            </a:r>
            <a:br>
              <a:rPr lang="pt-BR" dirty="0"/>
            </a:br>
            <a:r>
              <a:rPr lang="pt-BR" dirty="0"/>
              <a:t>Não organizar;</a:t>
            </a:r>
            <a:br>
              <a:rPr lang="pt-BR" dirty="0"/>
            </a:br>
            <a:r>
              <a:rPr lang="pt-BR" dirty="0"/>
              <a:t>Pessoas que te procuram; </a:t>
            </a:r>
            <a:br>
              <a:rPr lang="pt-BR" dirty="0"/>
            </a:br>
            <a:r>
              <a:rPr lang="pt-BR" dirty="0"/>
              <a:t>Medo de mudança.</a:t>
            </a:r>
          </a:p>
        </p:txBody>
      </p:sp>
      <p:sp>
        <p:nvSpPr>
          <p:cNvPr id="5" name="Espaço Reservado para Conteúdo 2">
            <a:extLst>
              <a:ext uri="{FF2B5EF4-FFF2-40B4-BE49-F238E27FC236}">
                <a16:creationId xmlns:a16="http://schemas.microsoft.com/office/drawing/2014/main" id="{9A57897B-B38A-98DE-971F-469C85DF1CB4}"/>
              </a:ext>
            </a:extLst>
          </p:cNvPr>
          <p:cNvSpPr txBox="1">
            <a:spLocks/>
          </p:cNvSpPr>
          <p:nvPr/>
        </p:nvSpPr>
        <p:spPr>
          <a:xfrm>
            <a:off x="6151795" y="1532944"/>
            <a:ext cx="4615600"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b="1" dirty="0">
                <a:solidFill>
                  <a:schemeClr val="accent2"/>
                </a:solidFill>
              </a:rPr>
              <a:t>5 ETAPAS DO APRENDIZADO EFETIVO: </a:t>
            </a:r>
          </a:p>
          <a:p>
            <a:pPr marL="228600" indent="-228600">
              <a:buAutoNum type="arabicPeriod"/>
            </a:pPr>
            <a:r>
              <a:rPr lang="pt-BR" dirty="0"/>
              <a:t>METAS CLARAS; </a:t>
            </a:r>
          </a:p>
          <a:p>
            <a:r>
              <a:rPr lang="pt-BR" dirty="0"/>
              <a:t>2.  PROCESSO DE APRENDIZADO;</a:t>
            </a:r>
          </a:p>
          <a:p>
            <a:pPr marL="228600" indent="-228600">
              <a:buAutoNum type="arabicPeriod" startAt="3"/>
            </a:pPr>
            <a:r>
              <a:rPr lang="pt-BR" dirty="0"/>
              <a:t>HÁBITOS; </a:t>
            </a:r>
          </a:p>
          <a:p>
            <a:pPr marL="228600" indent="-228600">
              <a:buAutoNum type="arabicPeriod" startAt="3"/>
            </a:pPr>
            <a:r>
              <a:rPr lang="pt-BR" dirty="0"/>
              <a:t>RALOS DE ATENÇÃO; </a:t>
            </a:r>
          </a:p>
          <a:p>
            <a:pPr marL="228600" indent="-228600">
              <a:buAutoNum type="arabicPeriod" startAt="3"/>
            </a:pPr>
            <a:r>
              <a:rPr lang="pt-BR" dirty="0"/>
              <a:t>EXERCITE ALÉM DO CÉREBRO. .</a:t>
            </a:r>
          </a:p>
        </p:txBody>
      </p:sp>
    </p:spTree>
    <p:extLst>
      <p:ext uri="{BB962C8B-B14F-4D97-AF65-F5344CB8AC3E}">
        <p14:creationId xmlns:p14="http://schemas.microsoft.com/office/powerpoint/2010/main" val="39803750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F165DD-07CE-8347-1C06-5E185103D029}"/>
              </a:ext>
            </a:extLst>
          </p:cNvPr>
          <p:cNvSpPr>
            <a:spLocks noGrp="1"/>
          </p:cNvSpPr>
          <p:nvPr>
            <p:ph type="title"/>
          </p:nvPr>
        </p:nvSpPr>
        <p:spPr/>
        <p:txBody>
          <a:bodyPr/>
          <a:lstStyle/>
          <a:p>
            <a:r>
              <a:rPr lang="pt-BR" dirty="0"/>
              <a:t>Planeje sua rotina</a:t>
            </a:r>
          </a:p>
        </p:txBody>
      </p:sp>
      <p:sp>
        <p:nvSpPr>
          <p:cNvPr id="3" name="Espaço Reservado para Conteúdo 2">
            <a:extLst>
              <a:ext uri="{FF2B5EF4-FFF2-40B4-BE49-F238E27FC236}">
                <a16:creationId xmlns:a16="http://schemas.microsoft.com/office/drawing/2014/main" id="{5091691F-6A67-9073-56B8-D20966A0A1F1}"/>
              </a:ext>
            </a:extLst>
          </p:cNvPr>
          <p:cNvSpPr>
            <a:spLocks noGrp="1"/>
          </p:cNvSpPr>
          <p:nvPr>
            <p:ph sz="quarter" idx="10"/>
          </p:nvPr>
        </p:nvSpPr>
        <p:spPr>
          <a:xfrm>
            <a:off x="539495" y="1435608"/>
            <a:ext cx="11321201" cy="5422392"/>
          </a:xfrm>
        </p:spPr>
        <p:txBody>
          <a:bodyPr>
            <a:normAutofit/>
          </a:bodyPr>
          <a:lstStyle/>
          <a:p>
            <a:pPr algn="l"/>
            <a:r>
              <a:rPr lang="pt-BR" b="0" i="0" dirty="0">
                <a:effectLst/>
                <a:latin typeface="Segoe UI "/>
              </a:rPr>
              <a:t>A construção de hábitos e a estruturação de rotinas é uma maneira muito eficiente de ganhar produtividade no processo de desenvolvimento contínuo para se manter atualizado e aprender de forma eficiente e recorrente.</a:t>
            </a:r>
          </a:p>
          <a:p>
            <a:pPr algn="l"/>
            <a:r>
              <a:rPr lang="pt-BR" b="0" i="0" dirty="0">
                <a:effectLst/>
                <a:latin typeface="Segoe UI "/>
              </a:rPr>
              <a:t>Para você começar a se beneficiar destas técnicas, planeje sua rotina da próxima semana considerando:</a:t>
            </a:r>
          </a:p>
          <a:p>
            <a:pPr marL="171450" indent="-171450" algn="l">
              <a:buFont typeface="Arial" panose="020B0604020202020204" pitchFamily="34" charset="0"/>
              <a:buChar char="•"/>
            </a:pPr>
            <a:r>
              <a:rPr lang="pt-BR" b="1" i="0" dirty="0">
                <a:solidFill>
                  <a:schemeClr val="accent2"/>
                </a:solidFill>
                <a:effectLst/>
                <a:latin typeface="Segoe UI "/>
              </a:rPr>
              <a:t>METAS CLARAS</a:t>
            </a:r>
            <a:r>
              <a:rPr lang="pt-BR" b="0" i="0" dirty="0">
                <a:effectLst/>
                <a:latin typeface="Segoe UI "/>
              </a:rPr>
              <a:t>: Qual a sua meta de aprendizagem? E </a:t>
            </a:r>
            <a:r>
              <a:rPr lang="pt-BR" b="1" i="0" dirty="0">
                <a:effectLst/>
                <a:latin typeface="Segoe UI "/>
              </a:rPr>
              <a:t>quais</a:t>
            </a:r>
            <a:r>
              <a:rPr lang="pt-BR" b="0" i="0" dirty="0">
                <a:effectLst/>
                <a:latin typeface="Segoe UI "/>
              </a:rPr>
              <a:t> conhecimentos e atitudes você precisa aprender e/ou aplicar para chegar lá?</a:t>
            </a:r>
          </a:p>
          <a:p>
            <a:pPr marL="171450" indent="-171450" algn="l">
              <a:buFont typeface="Arial" panose="020B0604020202020204" pitchFamily="34" charset="0"/>
              <a:buChar char="•"/>
            </a:pPr>
            <a:r>
              <a:rPr lang="pt-BR" b="1" i="0" dirty="0">
                <a:solidFill>
                  <a:schemeClr val="accent2"/>
                </a:solidFill>
                <a:effectLst/>
                <a:latin typeface="Segoe UI "/>
              </a:rPr>
              <a:t>PROCESSO</a:t>
            </a:r>
            <a:r>
              <a:rPr lang="pt-BR" b="1" i="0" dirty="0">
                <a:effectLst/>
                <a:latin typeface="Segoe UI "/>
              </a:rPr>
              <a:t> </a:t>
            </a:r>
            <a:r>
              <a:rPr lang="pt-BR" b="1" i="0" dirty="0">
                <a:solidFill>
                  <a:schemeClr val="accent2"/>
                </a:solidFill>
                <a:effectLst/>
                <a:latin typeface="Segoe UI "/>
              </a:rPr>
              <a:t>DE APRENDIZADO</a:t>
            </a:r>
            <a:r>
              <a:rPr lang="pt-BR" b="0" i="0" dirty="0">
                <a:effectLst/>
                <a:latin typeface="Segoe UI "/>
              </a:rPr>
              <a:t>: Qual será sua rotina semanal com horários de treino e de pausa para desenvolver estes conhecimentos e atitudes?</a:t>
            </a:r>
          </a:p>
          <a:p>
            <a:pPr marL="171450" indent="-171450" algn="l">
              <a:buFont typeface="Arial" panose="020B0604020202020204" pitchFamily="34" charset="0"/>
              <a:buChar char="•"/>
            </a:pPr>
            <a:r>
              <a:rPr lang="pt-BR" b="1" i="0" dirty="0">
                <a:solidFill>
                  <a:schemeClr val="accent2"/>
                </a:solidFill>
                <a:effectLst/>
                <a:latin typeface="Segoe UI "/>
              </a:rPr>
              <a:t>HÁBITOS</a:t>
            </a:r>
            <a:r>
              <a:rPr lang="pt-BR" b="0" i="0" dirty="0">
                <a:effectLst/>
                <a:latin typeface="Segoe UI "/>
              </a:rPr>
              <a:t>: qual o hábito que você pode criar para chegar lá? Quais serão a disposição, a rotina e a recompensa para chegar lá?</a:t>
            </a:r>
          </a:p>
          <a:p>
            <a:pPr marL="171450" indent="-171450" algn="l">
              <a:buFont typeface="Arial" panose="020B0604020202020204" pitchFamily="34" charset="0"/>
              <a:buChar char="•"/>
            </a:pPr>
            <a:r>
              <a:rPr lang="pt-BR" b="1" i="0" dirty="0">
                <a:solidFill>
                  <a:schemeClr val="accent2"/>
                </a:solidFill>
                <a:effectLst/>
                <a:latin typeface="Segoe UI "/>
              </a:rPr>
              <a:t>RALOS DE ATENÇÃO</a:t>
            </a:r>
            <a:r>
              <a:rPr lang="pt-BR" b="0" i="0" dirty="0">
                <a:effectLst/>
                <a:latin typeface="Segoe UI "/>
              </a:rPr>
              <a:t>: quais os cuidados deve tomar para eliminar os ralos de atenção para este plano de ação</a:t>
            </a:r>
          </a:p>
          <a:p>
            <a:pPr marL="171450" indent="-171450" algn="l">
              <a:buFont typeface="Arial" panose="020B0604020202020204" pitchFamily="34" charset="0"/>
              <a:buChar char="•"/>
            </a:pPr>
            <a:r>
              <a:rPr lang="pt-BR" b="1" i="0" dirty="0">
                <a:solidFill>
                  <a:schemeClr val="accent2"/>
                </a:solidFill>
                <a:effectLst/>
                <a:latin typeface="Segoe UI "/>
              </a:rPr>
              <a:t>EXERCITE ALÉM DO CÉREBRO</a:t>
            </a:r>
            <a:r>
              <a:rPr lang="pt-BR" b="0" i="0" dirty="0">
                <a:effectLst/>
                <a:latin typeface="Segoe UI "/>
              </a:rPr>
              <a:t>: que atividade física você irá manter e/ou incluir na sua rotina para fomentar este desenvolvimento?</a:t>
            </a:r>
          </a:p>
          <a:p>
            <a:endParaRPr lang="pt-BR" dirty="0"/>
          </a:p>
        </p:txBody>
      </p:sp>
    </p:spTree>
    <p:extLst>
      <p:ext uri="{BB962C8B-B14F-4D97-AF65-F5344CB8AC3E}">
        <p14:creationId xmlns:p14="http://schemas.microsoft.com/office/powerpoint/2010/main" val="2382576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179FD5-71C8-1BBE-5779-4D8063582FAD}"/>
              </a:ext>
            </a:extLst>
          </p:cNvPr>
          <p:cNvSpPr>
            <a:spLocks noGrp="1"/>
          </p:cNvSpPr>
          <p:nvPr>
            <p:ph type="title"/>
          </p:nvPr>
        </p:nvSpPr>
        <p:spPr/>
        <p:txBody>
          <a:bodyPr/>
          <a:lstStyle/>
          <a:p>
            <a:r>
              <a:rPr lang="pt-BR" dirty="0"/>
              <a:t>Planeje sua rotina</a:t>
            </a:r>
          </a:p>
        </p:txBody>
      </p:sp>
      <p:sp>
        <p:nvSpPr>
          <p:cNvPr id="3" name="Espaço Reservado para Conteúdo 2">
            <a:extLst>
              <a:ext uri="{FF2B5EF4-FFF2-40B4-BE49-F238E27FC236}">
                <a16:creationId xmlns:a16="http://schemas.microsoft.com/office/drawing/2014/main" id="{621D6026-6F9E-1D2D-3B5A-5802A244C5DC}"/>
              </a:ext>
            </a:extLst>
          </p:cNvPr>
          <p:cNvSpPr>
            <a:spLocks noGrp="1"/>
          </p:cNvSpPr>
          <p:nvPr>
            <p:ph sz="quarter" idx="10"/>
          </p:nvPr>
        </p:nvSpPr>
        <p:spPr>
          <a:xfrm>
            <a:off x="539496" y="1435607"/>
            <a:ext cx="11201930" cy="5163975"/>
          </a:xfrm>
        </p:spPr>
        <p:txBody>
          <a:bodyPr>
            <a:normAutofit fontScale="92500" lnSpcReduction="10000"/>
          </a:bodyPr>
          <a:lstStyle/>
          <a:p>
            <a:pPr marL="171450" indent="-171450" algn="l">
              <a:buFont typeface="Arial" panose="020B0604020202020204" pitchFamily="34" charset="0"/>
              <a:buChar char="•"/>
            </a:pPr>
            <a:r>
              <a:rPr lang="pt-BR" b="1" i="0" dirty="0">
                <a:solidFill>
                  <a:schemeClr val="accent2">
                    <a:lumMod val="50000"/>
                  </a:schemeClr>
                </a:solidFill>
                <a:effectLst/>
                <a:latin typeface="Segoe UI "/>
              </a:rPr>
              <a:t>METAS CLARAS</a:t>
            </a:r>
            <a:r>
              <a:rPr lang="pt-BR" b="0" i="0" dirty="0">
                <a:effectLst/>
                <a:latin typeface="Segoe UI "/>
              </a:rPr>
              <a:t>: Qual a sua meta de aprendizagem? E </a:t>
            </a:r>
            <a:r>
              <a:rPr lang="pt-BR" b="1" i="0" dirty="0">
                <a:effectLst/>
                <a:latin typeface="Segoe UI "/>
              </a:rPr>
              <a:t>quais</a:t>
            </a:r>
            <a:r>
              <a:rPr lang="pt-BR" b="0" i="0" dirty="0">
                <a:effectLst/>
                <a:latin typeface="Segoe UI "/>
              </a:rPr>
              <a:t> conhecimentos e atitudes você precisa aprender e/ou aplicar para chegar lá?</a:t>
            </a:r>
            <a:br>
              <a:rPr lang="pt-BR" b="0" i="0" dirty="0">
                <a:effectLst/>
                <a:latin typeface="Segoe UI "/>
              </a:rPr>
            </a:br>
            <a:r>
              <a:rPr lang="pt-BR" b="0" i="0" dirty="0">
                <a:solidFill>
                  <a:schemeClr val="accent2"/>
                </a:solidFill>
                <a:effectLst/>
                <a:latin typeface="Segoe UI "/>
              </a:rPr>
              <a:t>Melhorar em lógica de programação </a:t>
            </a:r>
          </a:p>
          <a:p>
            <a:pPr marL="171450" indent="-171450" algn="l">
              <a:buFont typeface="Arial" panose="020B0604020202020204" pitchFamily="34" charset="0"/>
              <a:buChar char="•"/>
            </a:pPr>
            <a:r>
              <a:rPr lang="pt-BR" b="1" i="0" dirty="0">
                <a:solidFill>
                  <a:schemeClr val="accent2">
                    <a:lumMod val="50000"/>
                  </a:schemeClr>
                </a:solidFill>
                <a:effectLst/>
                <a:latin typeface="Segoe UI "/>
              </a:rPr>
              <a:t>PROCESSO DE APRENDIZADO</a:t>
            </a:r>
            <a:r>
              <a:rPr lang="pt-BR" b="0" i="0" dirty="0">
                <a:effectLst/>
                <a:latin typeface="Segoe UI "/>
              </a:rPr>
              <a:t>: Qual será sua rotina semanal com horários de treino e de pausa para desenvolver estes conhecimentos e atitudes?</a:t>
            </a:r>
            <a:br>
              <a:rPr lang="pt-BR" b="0" i="0" dirty="0">
                <a:effectLst/>
                <a:latin typeface="Segoe UI "/>
              </a:rPr>
            </a:br>
            <a:r>
              <a:rPr lang="pt-BR" b="0" i="0" dirty="0">
                <a:solidFill>
                  <a:schemeClr val="accent2"/>
                </a:solidFill>
                <a:effectLst/>
                <a:latin typeface="Segoe UI "/>
              </a:rPr>
              <a:t>Estudar Lógica de programação </a:t>
            </a:r>
            <a:br>
              <a:rPr lang="pt-BR" b="0" i="0" dirty="0">
                <a:solidFill>
                  <a:schemeClr val="accent2"/>
                </a:solidFill>
                <a:effectLst/>
                <a:latin typeface="Segoe UI "/>
              </a:rPr>
            </a:br>
            <a:r>
              <a:rPr lang="pt-BR" b="0" i="0" dirty="0">
                <a:solidFill>
                  <a:schemeClr val="accent2"/>
                </a:solidFill>
                <a:effectLst/>
                <a:latin typeface="Segoe UI "/>
              </a:rPr>
              <a:t>SEGUNDA SEMANA DE ABRIL: </a:t>
            </a:r>
            <a:br>
              <a:rPr lang="pt-BR" b="0" i="0" dirty="0">
                <a:solidFill>
                  <a:schemeClr val="accent2"/>
                </a:solidFill>
                <a:effectLst/>
                <a:latin typeface="Segoe UI "/>
              </a:rPr>
            </a:br>
            <a:r>
              <a:rPr lang="pt-BR" b="1" i="1" dirty="0">
                <a:solidFill>
                  <a:schemeClr val="accent2"/>
                </a:solidFill>
                <a:effectLst/>
                <a:latin typeface="Segoe UI "/>
              </a:rPr>
              <a:t>Segunda, Quarta e Sexta </a:t>
            </a:r>
            <a:r>
              <a:rPr lang="pt-BR" b="0" i="0" dirty="0">
                <a:solidFill>
                  <a:schemeClr val="accent2"/>
                </a:solidFill>
                <a:effectLst/>
                <a:latin typeface="Segoe UI "/>
              </a:rPr>
              <a:t>de 10:00 as 15:00 (pausas com pomodoro e pausa para almoço em torno de 12:00) </a:t>
            </a:r>
            <a:br>
              <a:rPr lang="pt-BR" b="0" i="0" dirty="0">
                <a:solidFill>
                  <a:schemeClr val="accent2"/>
                </a:solidFill>
                <a:effectLst/>
                <a:latin typeface="Segoe UI "/>
              </a:rPr>
            </a:br>
            <a:r>
              <a:rPr lang="pt-BR" b="1" i="1" dirty="0">
                <a:solidFill>
                  <a:schemeClr val="accent2"/>
                </a:solidFill>
                <a:effectLst/>
                <a:latin typeface="Segoe UI "/>
              </a:rPr>
              <a:t>Terça e Quinta </a:t>
            </a:r>
            <a:r>
              <a:rPr lang="pt-BR" b="0" i="0" dirty="0">
                <a:solidFill>
                  <a:schemeClr val="accent2"/>
                </a:solidFill>
                <a:effectLst/>
                <a:latin typeface="Segoe UI "/>
              </a:rPr>
              <a:t>de 07:30 às 9:00 (pausa pomodoro) </a:t>
            </a:r>
            <a:br>
              <a:rPr lang="pt-BR" b="0" i="0" dirty="0">
                <a:solidFill>
                  <a:schemeClr val="accent2"/>
                </a:solidFill>
                <a:effectLst/>
                <a:latin typeface="Segoe UI "/>
              </a:rPr>
            </a:br>
            <a:r>
              <a:rPr lang="pt-BR" b="1" i="1" dirty="0">
                <a:solidFill>
                  <a:schemeClr val="accent2"/>
                </a:solidFill>
                <a:effectLst/>
                <a:latin typeface="Segoe UI "/>
              </a:rPr>
              <a:t>Sábado e Domingo </a:t>
            </a:r>
            <a:r>
              <a:rPr lang="pt-BR" b="0" i="0" dirty="0">
                <a:solidFill>
                  <a:schemeClr val="accent2"/>
                </a:solidFill>
                <a:effectLst/>
                <a:latin typeface="Segoe UI "/>
              </a:rPr>
              <a:t>08:00 as 12:00 (pausa pomodoro) </a:t>
            </a:r>
          </a:p>
          <a:p>
            <a:pPr marL="171450" indent="-171450" algn="l">
              <a:buFont typeface="Arial" panose="020B0604020202020204" pitchFamily="34" charset="0"/>
              <a:buChar char="•"/>
            </a:pPr>
            <a:r>
              <a:rPr lang="pt-BR" b="1" i="0" dirty="0">
                <a:solidFill>
                  <a:schemeClr val="accent2">
                    <a:lumMod val="50000"/>
                  </a:schemeClr>
                </a:solidFill>
                <a:effectLst/>
                <a:latin typeface="Segoe UI "/>
              </a:rPr>
              <a:t>HÁBITOS</a:t>
            </a:r>
            <a:r>
              <a:rPr lang="pt-BR" b="0" i="0" dirty="0">
                <a:solidFill>
                  <a:schemeClr val="accent2">
                    <a:lumMod val="50000"/>
                  </a:schemeClr>
                </a:solidFill>
                <a:effectLst/>
                <a:latin typeface="Segoe UI "/>
              </a:rPr>
              <a:t>:</a:t>
            </a:r>
            <a:r>
              <a:rPr lang="pt-BR" b="0" i="0" dirty="0">
                <a:effectLst/>
                <a:latin typeface="Segoe UI "/>
              </a:rPr>
              <a:t> qual o hábito que você pode criar para chegar lá? Quais serão a disposição, a rotina e a recompensa para chegar lá?</a:t>
            </a:r>
            <a:br>
              <a:rPr lang="pt-BR" b="0" i="0" dirty="0">
                <a:effectLst/>
                <a:latin typeface="Segoe UI "/>
              </a:rPr>
            </a:br>
            <a:r>
              <a:rPr lang="pt-BR" b="0" i="0" dirty="0">
                <a:solidFill>
                  <a:schemeClr val="accent2"/>
                </a:solidFill>
                <a:effectLst/>
                <a:latin typeface="Segoe UI "/>
              </a:rPr>
              <a:t>Hábito/Rotina: Estu</a:t>
            </a:r>
            <a:r>
              <a:rPr lang="pt-BR" dirty="0">
                <a:solidFill>
                  <a:schemeClr val="accent2"/>
                </a:solidFill>
                <a:latin typeface="Segoe UI "/>
              </a:rPr>
              <a:t>dar Lógica de Programação todos os dias nos horários determinados</a:t>
            </a:r>
            <a:br>
              <a:rPr lang="pt-BR" dirty="0">
                <a:solidFill>
                  <a:schemeClr val="accent2"/>
                </a:solidFill>
                <a:latin typeface="Segoe UI "/>
              </a:rPr>
            </a:br>
            <a:r>
              <a:rPr lang="pt-BR" dirty="0">
                <a:solidFill>
                  <a:schemeClr val="accent2"/>
                </a:solidFill>
                <a:latin typeface="Segoe UI "/>
              </a:rPr>
              <a:t>Recompensa: Assistir filmes/séries e relaxar </a:t>
            </a:r>
            <a:endParaRPr lang="pt-BR" b="0" i="0" dirty="0">
              <a:solidFill>
                <a:schemeClr val="accent2"/>
              </a:solidFill>
              <a:effectLst/>
              <a:latin typeface="Segoe UI "/>
            </a:endParaRPr>
          </a:p>
          <a:p>
            <a:pPr marL="171450" indent="-171450">
              <a:buFont typeface="Arial" panose="020B0604020202020204" pitchFamily="34" charset="0"/>
              <a:buChar char="•"/>
            </a:pPr>
            <a:r>
              <a:rPr lang="pt-BR" b="1" i="0" dirty="0">
                <a:solidFill>
                  <a:schemeClr val="accent2">
                    <a:lumMod val="50000"/>
                  </a:schemeClr>
                </a:solidFill>
                <a:effectLst/>
                <a:latin typeface="Segoe UI "/>
              </a:rPr>
              <a:t>RALOS DE ATENÇÃO</a:t>
            </a:r>
            <a:r>
              <a:rPr lang="pt-BR" b="0" i="0" dirty="0">
                <a:effectLst/>
                <a:latin typeface="Segoe UI "/>
              </a:rPr>
              <a:t>: quais os cuidados deve tomar para eliminar os ralos de atenção para este plano de ação</a:t>
            </a:r>
            <a:br>
              <a:rPr lang="pt-BR" b="0" i="0" dirty="0">
                <a:effectLst/>
                <a:latin typeface="Segoe UI "/>
              </a:rPr>
            </a:br>
            <a:r>
              <a:rPr lang="pt-BR" b="0" i="0" dirty="0">
                <a:solidFill>
                  <a:schemeClr val="accent2"/>
                </a:solidFill>
                <a:effectLst/>
                <a:latin typeface="Segoe UI "/>
              </a:rPr>
              <a:t>Se forçar a sair de devaneios </a:t>
            </a:r>
            <a:br>
              <a:rPr lang="pt-BR" b="0" i="0" dirty="0">
                <a:effectLst/>
                <a:latin typeface="Segoe UI "/>
              </a:rPr>
            </a:br>
            <a:r>
              <a:rPr lang="pt-BR" b="0" i="0" dirty="0">
                <a:solidFill>
                  <a:schemeClr val="accent2"/>
                </a:solidFill>
                <a:effectLst/>
                <a:latin typeface="Segoe UI "/>
              </a:rPr>
              <a:t>Deixar celular no modo avião </a:t>
            </a:r>
          </a:p>
          <a:p>
            <a:pPr marL="171450" indent="-171450">
              <a:buFont typeface="Arial" panose="020B0604020202020204" pitchFamily="34" charset="0"/>
              <a:buChar char="•"/>
            </a:pPr>
            <a:r>
              <a:rPr lang="pt-BR" b="1" i="0" dirty="0">
                <a:solidFill>
                  <a:schemeClr val="accent2">
                    <a:lumMod val="50000"/>
                  </a:schemeClr>
                </a:solidFill>
                <a:effectLst/>
                <a:latin typeface="Segoe UI "/>
              </a:rPr>
              <a:t>EXERCITE ALÉM DO CÉREBRO</a:t>
            </a:r>
            <a:r>
              <a:rPr lang="pt-BR" b="0" i="0" dirty="0">
                <a:effectLst/>
                <a:latin typeface="Segoe UI "/>
              </a:rPr>
              <a:t>: que atividade física você irá manter e/ou incluir na sua rotina para fomentar este desenvolvimento?</a:t>
            </a:r>
            <a:br>
              <a:rPr lang="pt-BR" b="0" i="0" dirty="0">
                <a:effectLst/>
                <a:latin typeface="Segoe UI "/>
              </a:rPr>
            </a:br>
            <a:r>
              <a:rPr lang="pt-BR" b="0" i="0" dirty="0">
                <a:solidFill>
                  <a:schemeClr val="accent2"/>
                </a:solidFill>
                <a:effectLst/>
                <a:latin typeface="Segoe UI "/>
              </a:rPr>
              <a:t>Yoga – </a:t>
            </a:r>
            <a:r>
              <a:rPr lang="pt-BR" b="1" i="1" dirty="0">
                <a:solidFill>
                  <a:schemeClr val="accent2"/>
                </a:solidFill>
                <a:effectLst/>
                <a:latin typeface="Segoe UI "/>
              </a:rPr>
              <a:t>Terça e quinta </a:t>
            </a:r>
            <a:r>
              <a:rPr lang="pt-BR" b="0" i="0" dirty="0">
                <a:solidFill>
                  <a:schemeClr val="accent2"/>
                </a:solidFill>
                <a:effectLst/>
                <a:latin typeface="Segoe UI "/>
              </a:rPr>
              <a:t>de 09:40 às 11:00 </a:t>
            </a:r>
          </a:p>
          <a:p>
            <a:endParaRPr lang="pt-BR" dirty="0"/>
          </a:p>
        </p:txBody>
      </p:sp>
    </p:spTree>
    <p:extLst>
      <p:ext uri="{BB962C8B-B14F-4D97-AF65-F5344CB8AC3E}">
        <p14:creationId xmlns:p14="http://schemas.microsoft.com/office/powerpoint/2010/main" val="21579584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0EDAEB-4790-02FD-998E-BE32CA2E1DF3}"/>
              </a:ext>
            </a:extLst>
          </p:cNvPr>
          <p:cNvSpPr>
            <a:spLocks noGrp="1"/>
          </p:cNvSpPr>
          <p:nvPr>
            <p:ph type="title"/>
          </p:nvPr>
        </p:nvSpPr>
        <p:spPr/>
        <p:txBody>
          <a:bodyPr/>
          <a:lstStyle/>
          <a:p>
            <a:r>
              <a:rPr lang="pt-BR" dirty="0"/>
              <a:t>Gestão do tempo e espaço</a:t>
            </a:r>
          </a:p>
        </p:txBody>
      </p:sp>
      <p:sp>
        <p:nvSpPr>
          <p:cNvPr id="3" name="Espaço Reservado para Conteúdo 2">
            <a:extLst>
              <a:ext uri="{FF2B5EF4-FFF2-40B4-BE49-F238E27FC236}">
                <a16:creationId xmlns:a16="http://schemas.microsoft.com/office/drawing/2014/main" id="{BCF53FE4-BD14-A37B-8276-5FB9E10B2656}"/>
              </a:ext>
            </a:extLst>
          </p:cNvPr>
          <p:cNvSpPr>
            <a:spLocks noGrp="1"/>
          </p:cNvSpPr>
          <p:nvPr>
            <p:ph sz="quarter" idx="10"/>
          </p:nvPr>
        </p:nvSpPr>
        <p:spPr>
          <a:xfrm>
            <a:off x="539496" y="1475363"/>
            <a:ext cx="4416552" cy="2500289"/>
          </a:xfrm>
        </p:spPr>
        <p:txBody>
          <a:bodyPr>
            <a:normAutofit lnSpcReduction="10000"/>
          </a:bodyPr>
          <a:lstStyle/>
          <a:p>
            <a:r>
              <a:rPr lang="pt-BR" dirty="0"/>
              <a:t>Organize sua agenda da semana. </a:t>
            </a:r>
            <a:br>
              <a:rPr lang="pt-BR" dirty="0"/>
            </a:br>
            <a:r>
              <a:rPr lang="pt-BR" dirty="0"/>
              <a:t>Defina (e respeite) tempo por dia. </a:t>
            </a:r>
            <a:br>
              <a:rPr lang="pt-BR" dirty="0"/>
            </a:br>
            <a:r>
              <a:rPr lang="pt-BR" dirty="0"/>
              <a:t>Defina os melhores horários e locais.</a:t>
            </a:r>
          </a:p>
          <a:p>
            <a:r>
              <a:rPr lang="pt-BR" dirty="0"/>
              <a:t>RALOS DE ATENÇÃO: </a:t>
            </a:r>
          </a:p>
          <a:p>
            <a:r>
              <a:rPr lang="pt-BR" dirty="0"/>
              <a:t>Sem redes sociais, WhatsApp e interrupções. </a:t>
            </a:r>
            <a:br>
              <a:rPr lang="pt-BR" dirty="0"/>
            </a:br>
            <a:r>
              <a:rPr lang="pt-BR" dirty="0"/>
              <a:t>Pomodoro (20 minutos atenção total) </a:t>
            </a:r>
            <a:br>
              <a:rPr lang="pt-BR" dirty="0"/>
            </a:br>
            <a:endParaRPr lang="pt-BR" dirty="0"/>
          </a:p>
        </p:txBody>
      </p:sp>
      <p:pic>
        <p:nvPicPr>
          <p:cNvPr id="4" name="Imagem 3">
            <a:extLst>
              <a:ext uri="{FF2B5EF4-FFF2-40B4-BE49-F238E27FC236}">
                <a16:creationId xmlns:a16="http://schemas.microsoft.com/office/drawing/2014/main" id="{9C1F0E34-9732-07FF-6445-8B2FE1AB20F0}"/>
              </a:ext>
            </a:extLst>
          </p:cNvPr>
          <p:cNvPicPr>
            <a:picLocks noChangeAspect="1"/>
          </p:cNvPicPr>
          <p:nvPr/>
        </p:nvPicPr>
        <p:blipFill>
          <a:blip r:embed="rId2"/>
          <a:stretch>
            <a:fillRect/>
          </a:stretch>
        </p:blipFill>
        <p:spPr>
          <a:xfrm>
            <a:off x="6255026" y="1459806"/>
            <a:ext cx="4697875" cy="2608372"/>
          </a:xfrm>
          <a:prstGeom prst="rect">
            <a:avLst/>
          </a:prstGeom>
        </p:spPr>
      </p:pic>
      <p:sp>
        <p:nvSpPr>
          <p:cNvPr id="5" name="Espaço Reservado para Conteúdo 2">
            <a:extLst>
              <a:ext uri="{FF2B5EF4-FFF2-40B4-BE49-F238E27FC236}">
                <a16:creationId xmlns:a16="http://schemas.microsoft.com/office/drawing/2014/main" id="{64B7AFE2-F280-1AF0-64DA-B02875BA3585}"/>
              </a:ext>
            </a:extLst>
          </p:cNvPr>
          <p:cNvSpPr txBox="1">
            <a:spLocks/>
          </p:cNvSpPr>
          <p:nvPr/>
        </p:nvSpPr>
        <p:spPr>
          <a:xfrm>
            <a:off x="521207" y="3878378"/>
            <a:ext cx="4416552" cy="250028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br>
              <a:rPr lang="pt-BR" dirty="0"/>
            </a:br>
            <a:r>
              <a:rPr lang="pt-BR" dirty="0"/>
              <a:t>• Feedback </a:t>
            </a:r>
            <a:br>
              <a:rPr lang="pt-BR" dirty="0"/>
            </a:br>
            <a:r>
              <a:rPr lang="pt-BR" dirty="0"/>
              <a:t>• Mentor </a:t>
            </a:r>
            <a:br>
              <a:rPr lang="pt-BR" dirty="0"/>
            </a:br>
            <a:r>
              <a:rPr lang="pt-BR" dirty="0"/>
              <a:t>•Networking </a:t>
            </a:r>
            <a:br>
              <a:rPr lang="pt-BR" dirty="0"/>
            </a:br>
            <a:r>
              <a:rPr lang="pt-BR" dirty="0"/>
              <a:t>• Teoria + Prática </a:t>
            </a:r>
            <a:br>
              <a:rPr lang="pt-BR" dirty="0"/>
            </a:br>
            <a:r>
              <a:rPr lang="pt-BR" dirty="0"/>
              <a:t>• Formatos variados </a:t>
            </a:r>
            <a:br>
              <a:rPr lang="pt-BR" dirty="0"/>
            </a:br>
            <a:r>
              <a:rPr lang="pt-BR" dirty="0"/>
              <a:t>• Fontes diversas </a:t>
            </a:r>
          </a:p>
        </p:txBody>
      </p:sp>
      <p:pic>
        <p:nvPicPr>
          <p:cNvPr id="6" name="Espaço Reservado para Conteúdo 4">
            <a:extLst>
              <a:ext uri="{FF2B5EF4-FFF2-40B4-BE49-F238E27FC236}">
                <a16:creationId xmlns:a16="http://schemas.microsoft.com/office/drawing/2014/main" id="{0B57E071-3C13-E0D6-A596-CF2FD45033E8}"/>
              </a:ext>
            </a:extLst>
          </p:cNvPr>
          <p:cNvPicPr>
            <a:picLocks noChangeAspect="1"/>
          </p:cNvPicPr>
          <p:nvPr/>
        </p:nvPicPr>
        <p:blipFill>
          <a:blip r:embed="rId3"/>
          <a:stretch>
            <a:fillRect/>
          </a:stretch>
        </p:blipFill>
        <p:spPr>
          <a:xfrm>
            <a:off x="6521583" y="4303777"/>
            <a:ext cx="4272292" cy="2266930"/>
          </a:xfrm>
          <a:prstGeom prst="rect">
            <a:avLst/>
          </a:prstGeom>
        </p:spPr>
      </p:pic>
    </p:spTree>
    <p:extLst>
      <p:ext uri="{BB962C8B-B14F-4D97-AF65-F5344CB8AC3E}">
        <p14:creationId xmlns:p14="http://schemas.microsoft.com/office/powerpoint/2010/main" val="15016076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6EB830-8723-D5B8-99FA-699166B4BAD7}"/>
              </a:ext>
            </a:extLst>
          </p:cNvPr>
          <p:cNvSpPr>
            <a:spLocks noGrp="1"/>
          </p:cNvSpPr>
          <p:nvPr>
            <p:ph type="title"/>
          </p:nvPr>
        </p:nvSpPr>
        <p:spPr/>
        <p:txBody>
          <a:bodyPr/>
          <a:lstStyle/>
          <a:p>
            <a:r>
              <a:rPr lang="pt-BR" dirty="0"/>
              <a:t>Sua agenda semanal</a:t>
            </a:r>
          </a:p>
        </p:txBody>
      </p:sp>
      <p:sp>
        <p:nvSpPr>
          <p:cNvPr id="3" name="Espaço Reservado para Conteúdo 2">
            <a:extLst>
              <a:ext uri="{FF2B5EF4-FFF2-40B4-BE49-F238E27FC236}">
                <a16:creationId xmlns:a16="http://schemas.microsoft.com/office/drawing/2014/main" id="{A94EE05C-226B-099C-246A-A549A673ABC6}"/>
              </a:ext>
            </a:extLst>
          </p:cNvPr>
          <p:cNvSpPr>
            <a:spLocks noGrp="1"/>
          </p:cNvSpPr>
          <p:nvPr>
            <p:ph sz="quarter" idx="10"/>
          </p:nvPr>
        </p:nvSpPr>
        <p:spPr>
          <a:xfrm>
            <a:off x="539496" y="1435608"/>
            <a:ext cx="11056156" cy="4974336"/>
          </a:xfrm>
        </p:spPr>
        <p:txBody>
          <a:bodyPr>
            <a:normAutofit/>
          </a:bodyPr>
          <a:lstStyle/>
          <a:p>
            <a:pPr algn="l"/>
            <a:r>
              <a:rPr lang="pt-BR" b="0" i="0" dirty="0">
                <a:effectLst/>
                <a:latin typeface="Segoe UI "/>
              </a:rPr>
              <a:t>Aproveite sua reflexão do exercício anterior e detalhe sua agenda semanal como no exemplo da Fabiana.</a:t>
            </a:r>
          </a:p>
          <a:p>
            <a:pPr algn="l">
              <a:buFont typeface="Arial" panose="020B0604020202020204" pitchFamily="34" charset="0"/>
              <a:buChar char="•"/>
            </a:pPr>
            <a:r>
              <a:rPr lang="pt-BR" b="0" i="0" dirty="0">
                <a:effectLst/>
                <a:latin typeface="Segoe UI "/>
              </a:rPr>
              <a:t> Quantas horas você vai dedicar na semana?</a:t>
            </a:r>
            <a:br>
              <a:rPr lang="pt-BR" b="0" i="0" dirty="0">
                <a:effectLst/>
                <a:latin typeface="Segoe UI "/>
              </a:rPr>
            </a:br>
            <a:r>
              <a:rPr lang="pt-BR" b="0" i="0" dirty="0">
                <a:solidFill>
                  <a:schemeClr val="accent2"/>
                </a:solidFill>
                <a:effectLst/>
                <a:latin typeface="Segoe UI "/>
              </a:rPr>
              <a:t> 4 horas para estudar Lógica de programação na segunda semana de abril/23</a:t>
            </a:r>
          </a:p>
          <a:p>
            <a:pPr>
              <a:buFont typeface="Arial" panose="020B0604020202020204" pitchFamily="34" charset="0"/>
              <a:buChar char="•"/>
            </a:pPr>
            <a:r>
              <a:rPr lang="pt-BR" b="0" i="0" dirty="0">
                <a:effectLst/>
                <a:latin typeface="Segoe UI "/>
              </a:rPr>
              <a:t> Como estarão divididas por dia e por local?</a:t>
            </a:r>
            <a:br>
              <a:rPr lang="pt-BR" b="0" i="0" dirty="0">
                <a:effectLst/>
                <a:latin typeface="Segoe UI "/>
              </a:rPr>
            </a:br>
            <a:r>
              <a:rPr lang="pt-BR" b="0" i="0" dirty="0">
                <a:effectLst/>
                <a:latin typeface="Segoe UI "/>
              </a:rPr>
              <a:t> </a:t>
            </a:r>
            <a:r>
              <a:rPr lang="pt-BR" b="1" i="1" dirty="0">
                <a:solidFill>
                  <a:schemeClr val="accent2"/>
                </a:solidFill>
                <a:effectLst/>
                <a:latin typeface="Segoe UI "/>
              </a:rPr>
              <a:t>Segunda, Quarta e Sexta </a:t>
            </a:r>
            <a:r>
              <a:rPr lang="pt-BR" b="0" i="0" dirty="0">
                <a:solidFill>
                  <a:schemeClr val="accent2"/>
                </a:solidFill>
                <a:effectLst/>
                <a:latin typeface="Segoe UI "/>
              </a:rPr>
              <a:t>de 10:00 as 12:00 / Almoço 12:00 as 13:00 / Estudos 13:00 as 15:00 (pausa pomodoro)</a:t>
            </a:r>
            <a:br>
              <a:rPr lang="pt-BR" b="0" i="0" dirty="0">
                <a:solidFill>
                  <a:schemeClr val="accent2"/>
                </a:solidFill>
                <a:effectLst/>
                <a:latin typeface="Segoe UI "/>
              </a:rPr>
            </a:br>
            <a:r>
              <a:rPr lang="pt-BR" b="1" i="1" dirty="0">
                <a:solidFill>
                  <a:schemeClr val="accent2"/>
                </a:solidFill>
                <a:effectLst/>
                <a:latin typeface="Segoe UI "/>
              </a:rPr>
              <a:t>Terça e Quinta </a:t>
            </a:r>
            <a:r>
              <a:rPr lang="pt-BR" b="0" i="0" dirty="0">
                <a:solidFill>
                  <a:schemeClr val="accent2"/>
                </a:solidFill>
                <a:effectLst/>
                <a:latin typeface="Segoe UI "/>
              </a:rPr>
              <a:t>de 07:30 às 9:00 (pausa pomodoro) </a:t>
            </a:r>
            <a:br>
              <a:rPr lang="pt-BR" b="0" i="0" dirty="0">
                <a:solidFill>
                  <a:schemeClr val="accent2"/>
                </a:solidFill>
                <a:effectLst/>
                <a:latin typeface="Segoe UI "/>
              </a:rPr>
            </a:br>
            <a:r>
              <a:rPr lang="pt-BR" b="1" i="1" dirty="0">
                <a:solidFill>
                  <a:schemeClr val="accent2"/>
                </a:solidFill>
                <a:effectLst/>
                <a:latin typeface="Segoe UI "/>
              </a:rPr>
              <a:t>Sábado e Domingo </a:t>
            </a:r>
            <a:r>
              <a:rPr lang="pt-BR" b="0" i="0" dirty="0">
                <a:solidFill>
                  <a:schemeClr val="accent2"/>
                </a:solidFill>
                <a:effectLst/>
                <a:latin typeface="Segoe UI "/>
              </a:rPr>
              <a:t>08:00 as 12:00 (pausa pomodoro) </a:t>
            </a:r>
            <a:endParaRPr lang="pt-BR" b="0" i="0" dirty="0">
              <a:effectLst/>
              <a:latin typeface="Segoe UI "/>
            </a:endParaRPr>
          </a:p>
          <a:p>
            <a:pPr algn="l">
              <a:buFont typeface="Arial" panose="020B0604020202020204" pitchFamily="34" charset="0"/>
              <a:buChar char="•"/>
            </a:pPr>
            <a:r>
              <a:rPr lang="pt-BR" b="0" i="0" dirty="0">
                <a:effectLst/>
                <a:latin typeface="Segoe UI "/>
              </a:rPr>
              <a:t> Que formatos e estilos, considerando o seu perfil pessoal, você vai escolher para incluir nesta agenda?</a:t>
            </a:r>
            <a:br>
              <a:rPr lang="pt-BR" b="0" i="0" dirty="0">
                <a:effectLst/>
                <a:latin typeface="Segoe UI "/>
              </a:rPr>
            </a:br>
            <a:r>
              <a:rPr lang="pt-BR" b="0" i="0" dirty="0">
                <a:solidFill>
                  <a:schemeClr val="accent2"/>
                </a:solidFill>
                <a:effectLst/>
                <a:latin typeface="Segoe UI "/>
              </a:rPr>
              <a:t>Vídeos </a:t>
            </a:r>
            <a:br>
              <a:rPr lang="pt-BR" b="0" i="0" dirty="0">
                <a:solidFill>
                  <a:schemeClr val="accent2"/>
                </a:solidFill>
                <a:effectLst/>
                <a:latin typeface="Segoe UI "/>
              </a:rPr>
            </a:br>
            <a:r>
              <a:rPr lang="pt-BR" b="0" i="0" dirty="0">
                <a:solidFill>
                  <a:schemeClr val="accent2"/>
                </a:solidFill>
                <a:effectLst/>
                <a:latin typeface="Segoe UI "/>
              </a:rPr>
              <a:t>Escrita </a:t>
            </a:r>
            <a:br>
              <a:rPr lang="pt-BR" b="0" i="0" dirty="0">
                <a:solidFill>
                  <a:schemeClr val="accent2"/>
                </a:solidFill>
                <a:effectLst/>
                <a:latin typeface="Segoe UI "/>
              </a:rPr>
            </a:br>
            <a:r>
              <a:rPr lang="pt-BR" b="0" i="0" dirty="0">
                <a:solidFill>
                  <a:schemeClr val="accent2"/>
                </a:solidFill>
                <a:effectLst/>
                <a:latin typeface="Segoe UI "/>
              </a:rPr>
              <a:t>Leitura </a:t>
            </a:r>
            <a:br>
              <a:rPr lang="pt-BR" b="0" i="0" dirty="0">
                <a:solidFill>
                  <a:schemeClr val="accent2"/>
                </a:solidFill>
                <a:effectLst/>
                <a:latin typeface="Segoe UI "/>
              </a:rPr>
            </a:br>
            <a:r>
              <a:rPr lang="pt-BR" b="0" i="0" dirty="0">
                <a:solidFill>
                  <a:schemeClr val="accent2"/>
                </a:solidFill>
                <a:effectLst/>
                <a:latin typeface="Segoe UI "/>
              </a:rPr>
              <a:t>Ensinar </a:t>
            </a:r>
          </a:p>
          <a:p>
            <a:endParaRPr lang="pt-BR" dirty="0"/>
          </a:p>
        </p:txBody>
      </p:sp>
    </p:spTree>
    <p:extLst>
      <p:ext uri="{BB962C8B-B14F-4D97-AF65-F5344CB8AC3E}">
        <p14:creationId xmlns:p14="http://schemas.microsoft.com/office/powerpoint/2010/main" val="39191810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AAF1E7-07F3-D84E-C306-2A7E42D73A22}"/>
              </a:ext>
            </a:extLst>
          </p:cNvPr>
          <p:cNvSpPr>
            <a:spLocks noGrp="1"/>
          </p:cNvSpPr>
          <p:nvPr>
            <p:ph type="title"/>
          </p:nvPr>
        </p:nvSpPr>
        <p:spPr/>
        <p:txBody>
          <a:bodyPr/>
          <a:lstStyle/>
          <a:p>
            <a:r>
              <a:rPr lang="pt-BR" dirty="0"/>
              <a:t>Exercite corpo e mente</a:t>
            </a:r>
          </a:p>
        </p:txBody>
      </p:sp>
      <p:sp>
        <p:nvSpPr>
          <p:cNvPr id="3" name="Espaço Reservado para Conteúdo 2">
            <a:extLst>
              <a:ext uri="{FF2B5EF4-FFF2-40B4-BE49-F238E27FC236}">
                <a16:creationId xmlns:a16="http://schemas.microsoft.com/office/drawing/2014/main" id="{3EE60694-6499-5B73-B949-79B279F1FF9A}"/>
              </a:ext>
            </a:extLst>
          </p:cNvPr>
          <p:cNvSpPr>
            <a:spLocks noGrp="1"/>
          </p:cNvSpPr>
          <p:nvPr>
            <p:ph sz="quarter" idx="10"/>
          </p:nvPr>
        </p:nvSpPr>
        <p:spPr>
          <a:xfrm>
            <a:off x="539496" y="1435608"/>
            <a:ext cx="4416552" cy="4974336"/>
          </a:xfrm>
        </p:spPr>
        <p:txBody>
          <a:bodyPr/>
          <a:lstStyle/>
          <a:p>
            <a:r>
              <a:rPr lang="pt-BR" b="1" dirty="0"/>
              <a:t>EXERCITE ALÉM DO CÉREBRO </a:t>
            </a:r>
            <a:br>
              <a:rPr lang="pt-BR" dirty="0"/>
            </a:br>
            <a:br>
              <a:rPr lang="pt-BR" dirty="0"/>
            </a:br>
            <a:r>
              <a:rPr lang="pt-BR" dirty="0"/>
              <a:t>‘’Os pesquisadores da Universidade de Saúde e Ciência de Oregon (OHSU), dos Estados Unidos. descobriram que fazer uma atividade física (mesmo que de curta duração) auxilia as conexões entre neurônios do hipocampo, região cerebral associada ao aprendizado e à memória.’’ </a:t>
            </a:r>
          </a:p>
          <a:p>
            <a:r>
              <a:rPr lang="pt-BR" dirty="0"/>
              <a:t>Fonte: </a:t>
            </a:r>
            <a:r>
              <a:rPr lang="pt-BR" dirty="0">
                <a:hlinkClick r:id="rId2"/>
              </a:rPr>
              <a:t>Fazer exercícios pode te deixar mais inteligente, indica estudo - Revista Galileu | Saúde (globo.com)</a:t>
            </a:r>
            <a:endParaRPr lang="pt-BR" dirty="0"/>
          </a:p>
          <a:p>
            <a:r>
              <a:rPr lang="pt-BR" b="1" dirty="0"/>
              <a:t>DURMA</a:t>
            </a:r>
            <a:r>
              <a:rPr lang="pt-BR" dirty="0"/>
              <a:t> </a:t>
            </a:r>
            <a:br>
              <a:rPr lang="pt-BR" dirty="0"/>
            </a:br>
            <a:r>
              <a:rPr lang="pt-BR" dirty="0"/>
              <a:t>Dormir cria novos caminhos e melhora o modo difuso</a:t>
            </a:r>
          </a:p>
        </p:txBody>
      </p:sp>
    </p:spTree>
    <p:extLst>
      <p:ext uri="{BB962C8B-B14F-4D97-AF65-F5344CB8AC3E}">
        <p14:creationId xmlns:p14="http://schemas.microsoft.com/office/powerpoint/2010/main" val="18244175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BB870C-2EFE-BEA3-684E-C4D03377B1DF}"/>
              </a:ext>
            </a:extLst>
          </p:cNvPr>
          <p:cNvSpPr>
            <a:spLocks noGrp="1"/>
          </p:cNvSpPr>
          <p:nvPr>
            <p:ph type="title"/>
          </p:nvPr>
        </p:nvSpPr>
        <p:spPr/>
        <p:txBody>
          <a:bodyPr/>
          <a:lstStyle/>
          <a:p>
            <a:r>
              <a:rPr lang="pt-BR" dirty="0"/>
              <a:t>O poder das atividades simples </a:t>
            </a:r>
          </a:p>
        </p:txBody>
      </p:sp>
      <p:sp>
        <p:nvSpPr>
          <p:cNvPr id="3" name="Espaço Reservado para Conteúdo 2">
            <a:extLst>
              <a:ext uri="{FF2B5EF4-FFF2-40B4-BE49-F238E27FC236}">
                <a16:creationId xmlns:a16="http://schemas.microsoft.com/office/drawing/2014/main" id="{0A60B139-7780-724D-50EE-9D24CE9413A2}"/>
              </a:ext>
            </a:extLst>
          </p:cNvPr>
          <p:cNvSpPr>
            <a:spLocks noGrp="1"/>
          </p:cNvSpPr>
          <p:nvPr>
            <p:ph sz="quarter" idx="10"/>
          </p:nvPr>
        </p:nvSpPr>
        <p:spPr/>
        <p:txBody>
          <a:bodyPr>
            <a:normAutofit lnSpcReduction="10000"/>
          </a:bodyPr>
          <a:lstStyle/>
          <a:p>
            <a:r>
              <a:rPr lang="pt-BR" b="0" i="0" dirty="0">
                <a:effectLst/>
                <a:latin typeface="Segoe UI "/>
              </a:rPr>
              <a:t>Relacione o poder que atividades simples como dormir e se exercitar fisicamente têm na hora de potencializar o funcionamento do cérebro. Uma dica: lembre-se do modo difuso e da recuperação do cérebro.</a:t>
            </a:r>
          </a:p>
          <a:p>
            <a:r>
              <a:rPr lang="pt-BR" dirty="0">
                <a:solidFill>
                  <a:schemeClr val="accent2"/>
                </a:solidFill>
                <a:latin typeface="Segoe UI "/>
              </a:rPr>
              <a:t>De acordo com a pesquisa mencionada durante a aula, f</a:t>
            </a:r>
            <a:r>
              <a:rPr lang="pt-BR" b="0" i="0" dirty="0">
                <a:solidFill>
                  <a:schemeClr val="accent2"/>
                </a:solidFill>
                <a:effectLst/>
                <a:latin typeface="Segoe UI "/>
              </a:rPr>
              <a:t>azer uma atividade física (mesmo que de curta duração) auxilia as conexões entre os neurônios do hipocampo, região cerebral associada ao aprendizado e à memória. </a:t>
            </a:r>
          </a:p>
          <a:p>
            <a:r>
              <a:rPr lang="pt-BR" b="0" i="0" dirty="0">
                <a:solidFill>
                  <a:schemeClr val="accent2"/>
                </a:solidFill>
                <a:effectLst/>
                <a:latin typeface="Segoe UI "/>
              </a:rPr>
              <a:t>Dormindo, nosso cérebro entra no modelo difuso e nossos neurônios passam a ser reconstruídos enquanto dormimos.</a:t>
            </a:r>
          </a:p>
          <a:p>
            <a:r>
              <a:rPr lang="pt-BR" b="0" i="0" dirty="0">
                <a:solidFill>
                  <a:schemeClr val="accent2"/>
                </a:solidFill>
                <a:effectLst/>
                <a:latin typeface="Segoe UI "/>
              </a:rPr>
              <a:t>Por isso, fazer exercícios e dormir é parte crucial das formas de aprendizado.</a:t>
            </a:r>
            <a:endParaRPr lang="pt-BR" dirty="0">
              <a:solidFill>
                <a:schemeClr val="accent2"/>
              </a:solidFill>
              <a:latin typeface="Segoe UI "/>
            </a:endParaRPr>
          </a:p>
        </p:txBody>
      </p:sp>
    </p:spTree>
    <p:extLst>
      <p:ext uri="{BB962C8B-B14F-4D97-AF65-F5344CB8AC3E}">
        <p14:creationId xmlns:p14="http://schemas.microsoft.com/office/powerpoint/2010/main" val="41573860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rtlCol="0"/>
          <a:lstStyle/>
          <a:p>
            <a:pPr rtl="0"/>
            <a:r>
              <a:rPr lang="pt-BR" dirty="0"/>
              <a:t>Ferramentas </a:t>
            </a:r>
            <a:endParaRPr lang="pt-BR" dirty="0">
              <a:latin typeface="Segoe UI Light" panose="020B0502040204020203" pitchFamily="34" charset="0"/>
              <a:cs typeface="Segoe UI Light" panose="020B0502040204020203" pitchFamily="34" charset="0"/>
            </a:endParaRPr>
          </a:p>
        </p:txBody>
      </p:sp>
      <p:sp>
        <p:nvSpPr>
          <p:cNvPr id="16" name="Espaço Reservado para Conteúdo 17"/>
          <p:cNvSpPr txBox="1">
            <a:spLocks/>
          </p:cNvSpPr>
          <p:nvPr/>
        </p:nvSpPr>
        <p:spPr>
          <a:xfrm>
            <a:off x="541609" y="1296100"/>
            <a:ext cx="6093106"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dirty="0">
                <a:latin typeface="Segoe UI" panose="020B0502040204020203" pitchFamily="34" charset="0"/>
                <a:cs typeface="Segoe UI" panose="020B0502040204020203" pitchFamily="34" charset="0"/>
              </a:rPr>
              <a:t>Escolha uma delas:</a:t>
            </a:r>
          </a:p>
        </p:txBody>
      </p:sp>
      <p:grpSp>
        <p:nvGrpSpPr>
          <p:cNvPr id="33" name="Grupo 32" descr="Círculo pequeno com o número 1 dentro indicando a etapa 1"/>
          <p:cNvGrpSpPr/>
          <p:nvPr/>
        </p:nvGrpSpPr>
        <p:grpSpPr bwMode="blackWhite">
          <a:xfrm>
            <a:off x="558723" y="5233381"/>
            <a:ext cx="558179" cy="409838"/>
            <a:chOff x="6953426" y="711274"/>
            <a:chExt cx="558179" cy="409838"/>
          </a:xfrm>
        </p:grpSpPr>
        <p:sp>
          <p:nvSpPr>
            <p:cNvPr id="34" name="Oval 3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5" name="Caixa de texto 34" descr="Número 1"/>
            <p:cNvSpPr txBox="1"/>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1</a:t>
              </a:r>
            </a:p>
          </p:txBody>
        </p:sp>
      </p:grpSp>
      <p:sp>
        <p:nvSpPr>
          <p:cNvPr id="42" name="Espaço Reservado para Conteúdo 17"/>
          <p:cNvSpPr txBox="1">
            <a:spLocks/>
          </p:cNvSpPr>
          <p:nvPr/>
        </p:nvSpPr>
        <p:spPr>
          <a:xfrm>
            <a:off x="1066038" y="5273573"/>
            <a:ext cx="2919669" cy="129839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ts val="2000"/>
              </a:lnSpc>
              <a:spcAft>
                <a:spcPts val="2000"/>
              </a:spcAft>
              <a:buNone/>
            </a:pPr>
            <a:r>
              <a:rPr lang="pt-BR" b="1" i="0" dirty="0">
                <a:effectLst/>
                <a:latin typeface="Source Serif Pro" panose="02040603050405020204" pitchFamily="18" charset="0"/>
              </a:rPr>
              <a:t>Google Alerts</a:t>
            </a:r>
            <a:r>
              <a:rPr lang="pt-BR" b="0" i="0" dirty="0">
                <a:effectLst/>
                <a:latin typeface="Source Serif Pro" panose="02040603050405020204" pitchFamily="18" charset="0"/>
              </a:rPr>
              <a:t>. Podemos criar alertas sobre temas que estamos estudando, e quando for lançada uma matéria ou uma notícia legal sobre esse tema ele enviará esse conteúdo para você. É uma forma de receber no e-mail do Google boas notícias sobre o que se estuda.</a:t>
            </a:r>
            <a:endParaRPr lang="pt-BR" dirty="0">
              <a:latin typeface="Segoe UI" panose="020B0502040204020203" pitchFamily="34" charset="0"/>
              <a:cs typeface="Segoe UI" panose="020B0502040204020203" pitchFamily="34" charset="0"/>
            </a:endParaRPr>
          </a:p>
        </p:txBody>
      </p:sp>
      <p:grpSp>
        <p:nvGrpSpPr>
          <p:cNvPr id="36" name="Grupo 35" descr="Círculo pequeno com o número 2 dentro indicando a etapa 2"/>
          <p:cNvGrpSpPr/>
          <p:nvPr/>
        </p:nvGrpSpPr>
        <p:grpSpPr bwMode="blackWhite">
          <a:xfrm>
            <a:off x="4249102" y="5233381"/>
            <a:ext cx="558179" cy="409838"/>
            <a:chOff x="6953426" y="711274"/>
            <a:chExt cx="558179" cy="409838"/>
          </a:xfrm>
        </p:grpSpPr>
        <p:sp>
          <p:nvSpPr>
            <p:cNvPr id="37" name="Oval 36"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8" name="Caixa de texto 37" descr="Número 2"/>
            <p:cNvSpPr txBox="1"/>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2</a:t>
              </a:r>
            </a:p>
          </p:txBody>
        </p:sp>
      </p:grpSp>
      <p:sp>
        <p:nvSpPr>
          <p:cNvPr id="43" name="Espaço Reservado para Conteúdo 17"/>
          <p:cNvSpPr txBox="1">
            <a:spLocks/>
          </p:cNvSpPr>
          <p:nvPr/>
        </p:nvSpPr>
        <p:spPr>
          <a:xfrm>
            <a:off x="4747855" y="5273573"/>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ts val="2000"/>
              </a:lnSpc>
              <a:spcAft>
                <a:spcPts val="2000"/>
              </a:spcAft>
              <a:buNone/>
            </a:pPr>
            <a:r>
              <a:rPr lang="pt-BR" b="0" i="0" dirty="0">
                <a:effectLst/>
                <a:latin typeface="Source Serif Pro" panose="02040603050405020204" pitchFamily="18" charset="0"/>
              </a:rPr>
              <a:t>A dica é seguir influenciadores, descobrir experts no assunto, empresas que fazem o que você deseja aprender a fazer, pessoas que você admira.</a:t>
            </a:r>
            <a:endParaRPr lang="pt-BR" dirty="0">
              <a:latin typeface="Segoe UI" panose="020B0502040204020203" pitchFamily="34" charset="0"/>
              <a:cs typeface="Segoe UI" panose="020B0502040204020203" pitchFamily="34" charset="0"/>
            </a:endParaRPr>
          </a:p>
        </p:txBody>
      </p:sp>
      <p:grpSp>
        <p:nvGrpSpPr>
          <p:cNvPr id="39" name="Grupo 38" descr="Círculo pequeno com o número 3 dentro indicando a etapa 3"/>
          <p:cNvGrpSpPr/>
          <p:nvPr/>
        </p:nvGrpSpPr>
        <p:grpSpPr bwMode="blackWhite">
          <a:xfrm>
            <a:off x="7930921" y="5233381"/>
            <a:ext cx="558179" cy="409838"/>
            <a:chOff x="6953426" y="711274"/>
            <a:chExt cx="558179" cy="409838"/>
          </a:xfrm>
        </p:grpSpPr>
        <p:sp>
          <p:nvSpPr>
            <p:cNvPr id="40" name="Oval 39"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41" name="Caixa de texto 40" descr="Número 3"/>
            <p:cNvSpPr txBox="1"/>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3</a:t>
              </a:r>
            </a:p>
          </p:txBody>
        </p:sp>
      </p:grpSp>
      <p:sp>
        <p:nvSpPr>
          <p:cNvPr id="44" name="Espaço Reservado para Conteúdo 17"/>
          <p:cNvSpPr txBox="1">
            <a:spLocks/>
          </p:cNvSpPr>
          <p:nvPr/>
        </p:nvSpPr>
        <p:spPr>
          <a:xfrm>
            <a:off x="8429668" y="5273573"/>
            <a:ext cx="3107336" cy="134188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ts val="2000"/>
              </a:lnSpc>
              <a:spcAft>
                <a:spcPts val="2000"/>
              </a:spcAft>
              <a:buNone/>
            </a:pPr>
            <a:r>
              <a:rPr lang="pt-BR" b="0" i="0" dirty="0">
                <a:effectLst/>
                <a:latin typeface="Source Serif Pro" panose="02040603050405020204" pitchFamily="18" charset="0"/>
              </a:rPr>
              <a:t>Existem diversas ferramentas para unir podcasts da sua área de interesse, eu sugiro o </a:t>
            </a:r>
            <a:r>
              <a:rPr lang="pt-BR" b="1" i="0" dirty="0">
                <a:effectLst/>
                <a:latin typeface="Source Serif Pro" panose="02040603050405020204" pitchFamily="18" charset="0"/>
              </a:rPr>
              <a:t>Podcast</a:t>
            </a:r>
            <a:r>
              <a:rPr lang="pt-BR" b="0" i="0" dirty="0">
                <a:effectLst/>
                <a:latin typeface="Source Serif Pro" panose="02040603050405020204" pitchFamily="18" charset="0"/>
              </a:rPr>
              <a:t> do Google, e o legal é que você consiga montar pastas. Alguns podcasts de negócios que recomendo: </a:t>
            </a:r>
            <a:r>
              <a:rPr lang="pt-BR" b="0" i="0" dirty="0" err="1">
                <a:effectLst/>
                <a:latin typeface="Source Serif Pro" panose="02040603050405020204" pitchFamily="18" charset="0"/>
              </a:rPr>
              <a:t>Resumocast</a:t>
            </a:r>
            <a:r>
              <a:rPr lang="pt-BR" b="0" i="0" dirty="0">
                <a:effectLst/>
                <a:latin typeface="Source Serif Pro" panose="02040603050405020204" pitchFamily="18" charset="0"/>
              </a:rPr>
              <a:t>, </a:t>
            </a:r>
            <a:r>
              <a:rPr lang="pt-BR" b="0" i="0" dirty="0" err="1">
                <a:effectLst/>
                <a:latin typeface="Source Serif Pro" panose="02040603050405020204" pitchFamily="18" charset="0"/>
              </a:rPr>
              <a:t>LikeaBoss</a:t>
            </a:r>
            <a:r>
              <a:rPr lang="pt-BR" b="0" i="0" dirty="0">
                <a:effectLst/>
                <a:latin typeface="Source Serif Pro" panose="02040603050405020204" pitchFamily="18" charset="0"/>
              </a:rPr>
              <a:t>, Jovem Nerd e </a:t>
            </a:r>
            <a:r>
              <a:rPr lang="pt-BR" b="0" i="0" dirty="0" err="1">
                <a:effectLst/>
                <a:latin typeface="Source Serif Pro" panose="02040603050405020204" pitchFamily="18" charset="0"/>
              </a:rPr>
              <a:t>Exeperience</a:t>
            </a:r>
            <a:r>
              <a:rPr lang="pt-BR" b="0" i="0" dirty="0">
                <a:effectLst/>
                <a:latin typeface="Source Serif Pro" panose="02040603050405020204" pitchFamily="18" charset="0"/>
              </a:rPr>
              <a:t>.</a:t>
            </a:r>
            <a:endParaRPr lang="pt-BR" dirty="0"/>
          </a:p>
        </p:txBody>
      </p:sp>
      <p:pic>
        <p:nvPicPr>
          <p:cNvPr id="2" name="Espaço Reservado para Conteúdo 4">
            <a:extLst>
              <a:ext uri="{FF2B5EF4-FFF2-40B4-BE49-F238E27FC236}">
                <a16:creationId xmlns:a16="http://schemas.microsoft.com/office/drawing/2014/main" id="{63A4724E-85BF-D177-1923-88986FD65DEB}"/>
              </a:ext>
            </a:extLst>
          </p:cNvPr>
          <p:cNvPicPr>
            <a:picLocks noGrp="1" noChangeAspect="1"/>
          </p:cNvPicPr>
          <p:nvPr>
            <p:ph sz="quarter" idx="10"/>
          </p:nvPr>
        </p:nvPicPr>
        <p:blipFill>
          <a:blip r:embed="rId3"/>
          <a:stretch>
            <a:fillRect/>
          </a:stretch>
        </p:blipFill>
        <p:spPr>
          <a:xfrm>
            <a:off x="541609" y="2548865"/>
            <a:ext cx="3156864" cy="1776561"/>
          </a:xfrm>
        </p:spPr>
      </p:pic>
      <p:pic>
        <p:nvPicPr>
          <p:cNvPr id="3" name="Imagem 2">
            <a:extLst>
              <a:ext uri="{FF2B5EF4-FFF2-40B4-BE49-F238E27FC236}">
                <a16:creationId xmlns:a16="http://schemas.microsoft.com/office/drawing/2014/main" id="{76E8BAB7-B523-E847-2828-6DCB79E70248}"/>
              </a:ext>
            </a:extLst>
          </p:cNvPr>
          <p:cNvPicPr>
            <a:picLocks noChangeAspect="1"/>
          </p:cNvPicPr>
          <p:nvPr/>
        </p:nvPicPr>
        <p:blipFill>
          <a:blip r:embed="rId4"/>
          <a:stretch>
            <a:fillRect/>
          </a:stretch>
        </p:blipFill>
        <p:spPr>
          <a:xfrm>
            <a:off x="4073848" y="2462767"/>
            <a:ext cx="3513572" cy="1932465"/>
          </a:xfrm>
          <a:prstGeom prst="rect">
            <a:avLst/>
          </a:prstGeom>
        </p:spPr>
      </p:pic>
      <p:pic>
        <p:nvPicPr>
          <p:cNvPr id="4" name="Imagem 3">
            <a:extLst>
              <a:ext uri="{FF2B5EF4-FFF2-40B4-BE49-F238E27FC236}">
                <a16:creationId xmlns:a16="http://schemas.microsoft.com/office/drawing/2014/main" id="{B50F8BA7-C8FA-1C37-78F9-06E7B3FCF141}"/>
              </a:ext>
            </a:extLst>
          </p:cNvPr>
          <p:cNvPicPr>
            <a:picLocks noChangeAspect="1"/>
          </p:cNvPicPr>
          <p:nvPr/>
        </p:nvPicPr>
        <p:blipFill>
          <a:blip r:embed="rId5"/>
          <a:stretch>
            <a:fillRect/>
          </a:stretch>
        </p:blipFill>
        <p:spPr>
          <a:xfrm>
            <a:off x="7930921" y="2505815"/>
            <a:ext cx="3680689" cy="1846367"/>
          </a:xfrm>
          <a:prstGeom prst="rect">
            <a:avLst/>
          </a:prstGeom>
        </p:spPr>
      </p:pic>
    </p:spTree>
    <p:extLst>
      <p:ext uri="{BB962C8B-B14F-4D97-AF65-F5344CB8AC3E}">
        <p14:creationId xmlns:p14="http://schemas.microsoft.com/office/powerpoint/2010/main" val="1769326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rtlCol="0"/>
          <a:lstStyle/>
          <a:p>
            <a:pPr rtl="0"/>
            <a:r>
              <a:rPr lang="pt-BR" dirty="0"/>
              <a:t>Ferramentas </a:t>
            </a:r>
            <a:endParaRPr lang="pt-BR" dirty="0">
              <a:latin typeface="Segoe UI Light" panose="020B0502040204020203" pitchFamily="34" charset="0"/>
              <a:cs typeface="Segoe UI Light" panose="020B0502040204020203" pitchFamily="34" charset="0"/>
            </a:endParaRPr>
          </a:p>
        </p:txBody>
      </p:sp>
      <p:sp>
        <p:nvSpPr>
          <p:cNvPr id="16" name="Espaço Reservado para Conteúdo 17"/>
          <p:cNvSpPr txBox="1">
            <a:spLocks/>
          </p:cNvSpPr>
          <p:nvPr/>
        </p:nvSpPr>
        <p:spPr>
          <a:xfrm>
            <a:off x="541609" y="1296100"/>
            <a:ext cx="6093106"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dirty="0">
                <a:latin typeface="Segoe UI" panose="020B0502040204020203" pitchFamily="34" charset="0"/>
                <a:cs typeface="Segoe UI" panose="020B0502040204020203" pitchFamily="34" charset="0"/>
              </a:rPr>
              <a:t>Escolha uma delas:</a:t>
            </a:r>
          </a:p>
        </p:txBody>
      </p:sp>
      <p:grpSp>
        <p:nvGrpSpPr>
          <p:cNvPr id="33" name="Grupo 32" descr="Círculo pequeno com o número 1 dentro indicando a etapa 1"/>
          <p:cNvGrpSpPr/>
          <p:nvPr/>
        </p:nvGrpSpPr>
        <p:grpSpPr bwMode="blackWhite">
          <a:xfrm>
            <a:off x="558723" y="5233381"/>
            <a:ext cx="558179" cy="409838"/>
            <a:chOff x="6953426" y="711274"/>
            <a:chExt cx="558179" cy="409838"/>
          </a:xfrm>
        </p:grpSpPr>
        <p:sp>
          <p:nvSpPr>
            <p:cNvPr id="34" name="Oval 3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5" name="Caixa de texto 34" descr="Número 1"/>
            <p:cNvSpPr txBox="1"/>
            <p:nvPr/>
          </p:nvSpPr>
          <p:spPr bwMode="blackWhite">
            <a:xfrm>
              <a:off x="6953426" y="727564"/>
              <a:ext cx="558179" cy="369332"/>
            </a:xfrm>
            <a:prstGeom prst="rect">
              <a:avLst/>
            </a:prstGeom>
            <a:noFill/>
          </p:spPr>
          <p:txBody>
            <a:bodyPr wrap="square" rtlCol="0">
              <a:spAutoFit/>
            </a:bodyPr>
            <a:lstStyle/>
            <a:p>
              <a:pPr algn="ctr" rtl="0"/>
              <a:r>
                <a:rPr lang="pt-BR" dirty="0">
                  <a:solidFill>
                    <a:schemeClr val="bg1"/>
                  </a:solidFill>
                  <a:latin typeface="Segoe UI Semibold" panose="020B0702040204020203" pitchFamily="34" charset="0"/>
                  <a:cs typeface="Segoe UI Semibold" panose="020B0702040204020203" pitchFamily="34" charset="0"/>
                </a:rPr>
                <a:t>4</a:t>
              </a:r>
            </a:p>
          </p:txBody>
        </p:sp>
      </p:grpSp>
      <p:sp>
        <p:nvSpPr>
          <p:cNvPr id="42" name="Espaço Reservado para Conteúdo 17"/>
          <p:cNvSpPr txBox="1">
            <a:spLocks/>
          </p:cNvSpPr>
          <p:nvPr/>
        </p:nvSpPr>
        <p:spPr>
          <a:xfrm>
            <a:off x="1066038" y="5273573"/>
            <a:ext cx="2919669" cy="129839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ts val="2000"/>
              </a:lnSpc>
              <a:spcAft>
                <a:spcPts val="2000"/>
              </a:spcAft>
              <a:buNone/>
            </a:pPr>
            <a:r>
              <a:rPr lang="pt-BR" b="0" i="0" dirty="0">
                <a:effectLst/>
                <a:latin typeface="Source Serif Pro" panose="02040603050405020204" pitchFamily="18" charset="0"/>
              </a:rPr>
              <a:t>O </a:t>
            </a:r>
            <a:r>
              <a:rPr lang="pt-BR" b="1" i="0" dirty="0">
                <a:effectLst/>
                <a:latin typeface="Source Serif Pro" panose="02040603050405020204" pitchFamily="18" charset="0"/>
              </a:rPr>
              <a:t>Pocket</a:t>
            </a:r>
            <a:r>
              <a:rPr lang="pt-BR" b="0" i="0" dirty="0">
                <a:effectLst/>
                <a:latin typeface="Source Serif Pro" panose="02040603050405020204" pitchFamily="18" charset="0"/>
              </a:rPr>
              <a:t> é uma ferramenta bastante interessante: trata-se de um bolso em que podemos armazenar conteúdos de múltiplas mídias com fácil acesso..</a:t>
            </a:r>
            <a:endParaRPr lang="pt-BR" dirty="0">
              <a:latin typeface="Segoe UI" panose="020B0502040204020203" pitchFamily="34" charset="0"/>
              <a:cs typeface="Segoe UI" panose="020B0502040204020203" pitchFamily="34" charset="0"/>
            </a:endParaRPr>
          </a:p>
        </p:txBody>
      </p:sp>
      <p:grpSp>
        <p:nvGrpSpPr>
          <p:cNvPr id="36" name="Grupo 35" descr="Círculo pequeno com o número 2 dentro indicando a etapa 2"/>
          <p:cNvGrpSpPr/>
          <p:nvPr/>
        </p:nvGrpSpPr>
        <p:grpSpPr bwMode="blackWhite">
          <a:xfrm>
            <a:off x="4249102" y="5233381"/>
            <a:ext cx="558179" cy="409838"/>
            <a:chOff x="6953426" y="711274"/>
            <a:chExt cx="558179" cy="409838"/>
          </a:xfrm>
        </p:grpSpPr>
        <p:sp>
          <p:nvSpPr>
            <p:cNvPr id="37" name="Oval 36"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8" name="Caixa de texto 37" descr="Número 2"/>
            <p:cNvSpPr txBox="1"/>
            <p:nvPr/>
          </p:nvSpPr>
          <p:spPr bwMode="blackWhite">
            <a:xfrm>
              <a:off x="6953426" y="727564"/>
              <a:ext cx="558179" cy="369332"/>
            </a:xfrm>
            <a:prstGeom prst="rect">
              <a:avLst/>
            </a:prstGeom>
            <a:noFill/>
          </p:spPr>
          <p:txBody>
            <a:bodyPr wrap="square" rtlCol="0">
              <a:spAutoFit/>
            </a:bodyPr>
            <a:lstStyle/>
            <a:p>
              <a:pPr algn="ctr" rtl="0"/>
              <a:r>
                <a:rPr lang="pt-BR" dirty="0">
                  <a:solidFill>
                    <a:schemeClr val="bg1"/>
                  </a:solidFill>
                  <a:latin typeface="Segoe UI Semibold" panose="020B0702040204020203" pitchFamily="34" charset="0"/>
                  <a:cs typeface="Segoe UI Semibold" panose="020B0702040204020203" pitchFamily="34" charset="0"/>
                </a:rPr>
                <a:t>5</a:t>
              </a:r>
            </a:p>
          </p:txBody>
        </p:sp>
      </p:grpSp>
      <p:sp>
        <p:nvSpPr>
          <p:cNvPr id="43" name="Espaço Reservado para Conteúdo 17"/>
          <p:cNvSpPr txBox="1">
            <a:spLocks/>
          </p:cNvSpPr>
          <p:nvPr/>
        </p:nvSpPr>
        <p:spPr>
          <a:xfrm>
            <a:off x="4747855" y="5312893"/>
            <a:ext cx="3263269" cy="13642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ts val="2000"/>
              </a:lnSpc>
              <a:spcAft>
                <a:spcPts val="2000"/>
              </a:spcAft>
              <a:buNone/>
            </a:pPr>
            <a:r>
              <a:rPr lang="pt-BR" b="0" i="0" dirty="0">
                <a:effectLst/>
                <a:latin typeface="Source Serif Pro" panose="02040603050405020204" pitchFamily="18" charset="0"/>
              </a:rPr>
              <a:t>Para quem é mais visual, o </a:t>
            </a:r>
            <a:r>
              <a:rPr lang="pt-BR" b="1" i="0" dirty="0">
                <a:effectLst/>
                <a:latin typeface="Source Serif Pro" panose="02040603050405020204" pitchFamily="18" charset="0"/>
              </a:rPr>
              <a:t>Pinterest</a:t>
            </a:r>
            <a:r>
              <a:rPr lang="pt-BR" b="0" i="0" dirty="0">
                <a:effectLst/>
                <a:latin typeface="Source Serif Pro" panose="02040603050405020204" pitchFamily="18" charset="0"/>
              </a:rPr>
              <a:t> pode ser uma ótima fonte de conhecimento. Trata-se de uma plataforma em que armazenamos imagens. Nessa plataforma encontraremos infográficos, imagens interessantes de um tema que estudamos e etc.</a:t>
            </a:r>
            <a:endParaRPr lang="pt-BR" dirty="0">
              <a:latin typeface="Segoe UI" panose="020B0502040204020203" pitchFamily="34" charset="0"/>
              <a:cs typeface="Segoe UI" panose="020B0502040204020203" pitchFamily="34" charset="0"/>
            </a:endParaRPr>
          </a:p>
        </p:txBody>
      </p:sp>
      <p:pic>
        <p:nvPicPr>
          <p:cNvPr id="9" name="Imagem 8">
            <a:extLst>
              <a:ext uri="{FF2B5EF4-FFF2-40B4-BE49-F238E27FC236}">
                <a16:creationId xmlns:a16="http://schemas.microsoft.com/office/drawing/2014/main" id="{DA7AE8F7-E1AB-7EB5-7FBC-9DBEF7EF86EE}"/>
              </a:ext>
            </a:extLst>
          </p:cNvPr>
          <p:cNvPicPr>
            <a:picLocks noChangeAspect="1"/>
          </p:cNvPicPr>
          <p:nvPr/>
        </p:nvPicPr>
        <p:blipFill>
          <a:blip r:embed="rId3"/>
          <a:stretch>
            <a:fillRect/>
          </a:stretch>
        </p:blipFill>
        <p:spPr>
          <a:xfrm>
            <a:off x="630366" y="2446200"/>
            <a:ext cx="3200322" cy="1569209"/>
          </a:xfrm>
          <a:prstGeom prst="rect">
            <a:avLst/>
          </a:prstGeom>
        </p:spPr>
      </p:pic>
      <p:pic>
        <p:nvPicPr>
          <p:cNvPr id="12" name="Espaço Reservado para Conteúdo 4">
            <a:extLst>
              <a:ext uri="{FF2B5EF4-FFF2-40B4-BE49-F238E27FC236}">
                <a16:creationId xmlns:a16="http://schemas.microsoft.com/office/drawing/2014/main" id="{BCC8142A-8599-5364-C9F7-431C6F5D448B}"/>
              </a:ext>
            </a:extLst>
          </p:cNvPr>
          <p:cNvPicPr>
            <a:picLocks noGrp="1" noChangeAspect="1"/>
          </p:cNvPicPr>
          <p:nvPr>
            <p:ph sz="quarter" idx="10"/>
          </p:nvPr>
        </p:nvPicPr>
        <p:blipFill>
          <a:blip r:embed="rId4"/>
          <a:stretch>
            <a:fillRect/>
          </a:stretch>
        </p:blipFill>
        <p:spPr>
          <a:xfrm>
            <a:off x="4249102" y="2456139"/>
            <a:ext cx="3106366" cy="1753803"/>
          </a:xfrm>
        </p:spPr>
      </p:pic>
      <p:pic>
        <p:nvPicPr>
          <p:cNvPr id="13" name="Imagem 12">
            <a:extLst>
              <a:ext uri="{FF2B5EF4-FFF2-40B4-BE49-F238E27FC236}">
                <a16:creationId xmlns:a16="http://schemas.microsoft.com/office/drawing/2014/main" id="{CE3476A9-2EFE-AB1A-BE79-C8AFBDA3EE9E}"/>
              </a:ext>
            </a:extLst>
          </p:cNvPr>
          <p:cNvPicPr>
            <a:picLocks noChangeAspect="1"/>
          </p:cNvPicPr>
          <p:nvPr/>
        </p:nvPicPr>
        <p:blipFill>
          <a:blip r:embed="rId5"/>
          <a:stretch>
            <a:fillRect/>
          </a:stretch>
        </p:blipFill>
        <p:spPr>
          <a:xfrm>
            <a:off x="8098520" y="2532574"/>
            <a:ext cx="3324854" cy="1837511"/>
          </a:xfrm>
          <a:prstGeom prst="rect">
            <a:avLst/>
          </a:prstGeom>
        </p:spPr>
      </p:pic>
    </p:spTree>
    <p:extLst>
      <p:ext uri="{BB962C8B-B14F-4D97-AF65-F5344CB8AC3E}">
        <p14:creationId xmlns:p14="http://schemas.microsoft.com/office/powerpoint/2010/main" val="40520862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rtlCol="0"/>
          <a:lstStyle/>
          <a:p>
            <a:pPr rtl="0"/>
            <a:r>
              <a:rPr lang="pt-BR" dirty="0"/>
              <a:t>Ferramentas </a:t>
            </a:r>
            <a:endParaRPr lang="pt-BR" dirty="0">
              <a:latin typeface="Segoe UI Light" panose="020B0502040204020203" pitchFamily="34" charset="0"/>
              <a:cs typeface="Segoe UI Light" panose="020B0502040204020203" pitchFamily="34" charset="0"/>
            </a:endParaRPr>
          </a:p>
        </p:txBody>
      </p:sp>
      <p:sp>
        <p:nvSpPr>
          <p:cNvPr id="16" name="Espaço Reservado para Conteúdo 17"/>
          <p:cNvSpPr txBox="1">
            <a:spLocks/>
          </p:cNvSpPr>
          <p:nvPr/>
        </p:nvSpPr>
        <p:spPr>
          <a:xfrm>
            <a:off x="541609" y="1296100"/>
            <a:ext cx="6093106"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dirty="0">
                <a:latin typeface="Segoe UI" panose="020B0502040204020203" pitchFamily="34" charset="0"/>
                <a:cs typeface="Segoe UI" panose="020B0502040204020203" pitchFamily="34" charset="0"/>
              </a:rPr>
              <a:t>Escolha uma delas:</a:t>
            </a:r>
          </a:p>
        </p:txBody>
      </p:sp>
      <p:grpSp>
        <p:nvGrpSpPr>
          <p:cNvPr id="33" name="Grupo 32" descr="Círculo pequeno com o número 1 dentro indicando a etapa 1"/>
          <p:cNvGrpSpPr/>
          <p:nvPr/>
        </p:nvGrpSpPr>
        <p:grpSpPr bwMode="blackWhite">
          <a:xfrm>
            <a:off x="558723" y="4915329"/>
            <a:ext cx="558179" cy="409838"/>
            <a:chOff x="6953426" y="711274"/>
            <a:chExt cx="558179" cy="409838"/>
          </a:xfrm>
        </p:grpSpPr>
        <p:sp>
          <p:nvSpPr>
            <p:cNvPr id="34" name="Oval 3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5" name="Caixa de texto 34" descr="Número 1"/>
            <p:cNvSpPr txBox="1"/>
            <p:nvPr/>
          </p:nvSpPr>
          <p:spPr bwMode="blackWhite">
            <a:xfrm>
              <a:off x="6953426" y="727564"/>
              <a:ext cx="558179" cy="369332"/>
            </a:xfrm>
            <a:prstGeom prst="rect">
              <a:avLst/>
            </a:prstGeom>
            <a:noFill/>
          </p:spPr>
          <p:txBody>
            <a:bodyPr wrap="square" rtlCol="0">
              <a:spAutoFit/>
            </a:bodyPr>
            <a:lstStyle/>
            <a:p>
              <a:pPr algn="ctr" rtl="0"/>
              <a:r>
                <a:rPr lang="pt-BR" dirty="0">
                  <a:solidFill>
                    <a:schemeClr val="bg1"/>
                  </a:solidFill>
                  <a:latin typeface="Segoe UI Semibold" panose="020B0702040204020203" pitchFamily="34" charset="0"/>
                  <a:cs typeface="Segoe UI Semibold" panose="020B0702040204020203" pitchFamily="34" charset="0"/>
                </a:rPr>
                <a:t>7</a:t>
              </a:r>
            </a:p>
          </p:txBody>
        </p:sp>
      </p:grpSp>
      <p:sp>
        <p:nvSpPr>
          <p:cNvPr id="42" name="Espaço Reservado para Conteúdo 17"/>
          <p:cNvSpPr txBox="1">
            <a:spLocks/>
          </p:cNvSpPr>
          <p:nvPr/>
        </p:nvSpPr>
        <p:spPr>
          <a:xfrm>
            <a:off x="1066037" y="4955520"/>
            <a:ext cx="3178009" cy="151063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ts val="2000"/>
              </a:lnSpc>
              <a:spcAft>
                <a:spcPts val="2000"/>
              </a:spcAft>
              <a:buNone/>
            </a:pPr>
            <a:r>
              <a:rPr lang="pt-BR" b="0" i="0" dirty="0">
                <a:effectLst/>
                <a:latin typeface="Source Serif Pro" panose="02040603050405020204" pitchFamily="18" charset="0"/>
              </a:rPr>
              <a:t>Existem algumas ferramentas de mapa mental, mas antes vamos entender seu conceito. Partimos de uma ideia central, e então ela é quebrada em </a:t>
            </a:r>
            <a:r>
              <a:rPr lang="pt-BR" b="0" i="0" dirty="0" err="1">
                <a:effectLst/>
                <a:latin typeface="Source Serif Pro" panose="02040603050405020204" pitchFamily="18" charset="0"/>
              </a:rPr>
              <a:t>chuncks</a:t>
            </a:r>
            <a:r>
              <a:rPr lang="pt-BR" b="0" i="0" dirty="0">
                <a:effectLst/>
                <a:latin typeface="Source Serif Pro" panose="02040603050405020204" pitchFamily="18" charset="0"/>
              </a:rPr>
              <a:t>, isto é, blocos. Assim conseguimos desenhar com clareza nossos objetivos e estruturá-los de forma adequada.</a:t>
            </a:r>
            <a:endParaRPr lang="pt-BR" dirty="0">
              <a:latin typeface="Segoe UI" panose="020B0502040204020203" pitchFamily="34" charset="0"/>
              <a:cs typeface="Segoe UI" panose="020B0502040204020203" pitchFamily="34" charset="0"/>
            </a:endParaRPr>
          </a:p>
        </p:txBody>
      </p:sp>
      <p:grpSp>
        <p:nvGrpSpPr>
          <p:cNvPr id="36" name="Grupo 35" descr="Círculo pequeno com o número 2 dentro indicando a etapa 2"/>
          <p:cNvGrpSpPr/>
          <p:nvPr/>
        </p:nvGrpSpPr>
        <p:grpSpPr bwMode="blackWhite">
          <a:xfrm>
            <a:off x="4341866" y="4915329"/>
            <a:ext cx="558179" cy="409838"/>
            <a:chOff x="6953426" y="711274"/>
            <a:chExt cx="558179" cy="409838"/>
          </a:xfrm>
        </p:grpSpPr>
        <p:sp>
          <p:nvSpPr>
            <p:cNvPr id="37" name="Oval 36"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8" name="Caixa de texto 37" descr="Número 2"/>
            <p:cNvSpPr txBox="1"/>
            <p:nvPr/>
          </p:nvSpPr>
          <p:spPr bwMode="blackWhite">
            <a:xfrm>
              <a:off x="6953426" y="727564"/>
              <a:ext cx="558179" cy="369332"/>
            </a:xfrm>
            <a:prstGeom prst="rect">
              <a:avLst/>
            </a:prstGeom>
            <a:noFill/>
          </p:spPr>
          <p:txBody>
            <a:bodyPr wrap="square" rtlCol="0">
              <a:spAutoFit/>
            </a:bodyPr>
            <a:lstStyle/>
            <a:p>
              <a:pPr algn="ctr" rtl="0"/>
              <a:r>
                <a:rPr lang="pt-BR" dirty="0">
                  <a:solidFill>
                    <a:schemeClr val="bg1"/>
                  </a:solidFill>
                  <a:latin typeface="Segoe UI Semibold" panose="020B0702040204020203" pitchFamily="34" charset="0"/>
                  <a:cs typeface="Segoe UI Semibold" panose="020B0702040204020203" pitchFamily="34" charset="0"/>
                </a:rPr>
                <a:t>8</a:t>
              </a:r>
            </a:p>
          </p:txBody>
        </p:sp>
      </p:grpSp>
      <p:sp>
        <p:nvSpPr>
          <p:cNvPr id="43" name="Espaço Reservado para Conteúdo 17"/>
          <p:cNvSpPr txBox="1">
            <a:spLocks/>
          </p:cNvSpPr>
          <p:nvPr/>
        </p:nvSpPr>
        <p:spPr>
          <a:xfrm>
            <a:off x="4840619" y="4994841"/>
            <a:ext cx="3263269" cy="136424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ts val="2000"/>
              </a:lnSpc>
              <a:spcAft>
                <a:spcPts val="2000"/>
              </a:spcAft>
              <a:buNone/>
            </a:pPr>
            <a:r>
              <a:rPr lang="pt-BR" b="1" i="0" dirty="0">
                <a:effectLst/>
                <a:latin typeface="Source Serif Pro" panose="02040603050405020204" pitchFamily="18" charset="0"/>
              </a:rPr>
              <a:t>Resumos</a:t>
            </a:r>
            <a:r>
              <a:rPr lang="pt-BR" b="0" i="0" dirty="0">
                <a:effectLst/>
                <a:latin typeface="Source Serif Pro" panose="02040603050405020204" pitchFamily="18" charset="0"/>
              </a:rPr>
              <a:t> são ótimas formas de apreensão de conhecimento, além de manter os conteúdos frescos e acessíveis, e esse método funciona particularmente bem para pessoas que lidam bem com conteúdos textuais.</a:t>
            </a:r>
            <a:endParaRPr lang="pt-BR" dirty="0">
              <a:latin typeface="Segoe UI" panose="020B0502040204020203" pitchFamily="34" charset="0"/>
              <a:cs typeface="Segoe UI" panose="020B0502040204020203" pitchFamily="34" charset="0"/>
            </a:endParaRPr>
          </a:p>
        </p:txBody>
      </p:sp>
      <p:pic>
        <p:nvPicPr>
          <p:cNvPr id="2" name="Imagem 1">
            <a:extLst>
              <a:ext uri="{FF2B5EF4-FFF2-40B4-BE49-F238E27FC236}">
                <a16:creationId xmlns:a16="http://schemas.microsoft.com/office/drawing/2014/main" id="{19BC2F24-2D07-A566-B277-FDB8281257B7}"/>
              </a:ext>
            </a:extLst>
          </p:cNvPr>
          <p:cNvPicPr>
            <a:picLocks noChangeAspect="1"/>
          </p:cNvPicPr>
          <p:nvPr/>
        </p:nvPicPr>
        <p:blipFill>
          <a:blip r:embed="rId3"/>
          <a:stretch>
            <a:fillRect/>
          </a:stretch>
        </p:blipFill>
        <p:spPr>
          <a:xfrm>
            <a:off x="598523" y="2456139"/>
            <a:ext cx="3007142" cy="1610969"/>
          </a:xfrm>
          <a:prstGeom prst="rect">
            <a:avLst/>
          </a:prstGeom>
        </p:spPr>
      </p:pic>
      <p:pic>
        <p:nvPicPr>
          <p:cNvPr id="5" name="Imagem 4">
            <a:extLst>
              <a:ext uri="{FF2B5EF4-FFF2-40B4-BE49-F238E27FC236}">
                <a16:creationId xmlns:a16="http://schemas.microsoft.com/office/drawing/2014/main" id="{957BA71A-C39B-4BA5-5C2E-C4C080D2F0BD}"/>
              </a:ext>
            </a:extLst>
          </p:cNvPr>
          <p:cNvPicPr>
            <a:picLocks noChangeAspect="1"/>
          </p:cNvPicPr>
          <p:nvPr/>
        </p:nvPicPr>
        <p:blipFill>
          <a:blip r:embed="rId4"/>
          <a:stretch>
            <a:fillRect/>
          </a:stretch>
        </p:blipFill>
        <p:spPr>
          <a:xfrm>
            <a:off x="4447882" y="2456139"/>
            <a:ext cx="3691727" cy="1869287"/>
          </a:xfrm>
          <a:prstGeom prst="rect">
            <a:avLst/>
          </a:prstGeom>
        </p:spPr>
      </p:pic>
    </p:spTree>
    <p:extLst>
      <p:ext uri="{BB962C8B-B14F-4D97-AF65-F5344CB8AC3E}">
        <p14:creationId xmlns:p14="http://schemas.microsoft.com/office/powerpoint/2010/main" val="10375327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pt-BR" dirty="0" err="1">
                <a:latin typeface="Segoe UI Light" panose="020B0502040204020203" pitchFamily="34" charset="0"/>
                <a:cs typeface="Segoe UI Light" panose="020B0502040204020203" pitchFamily="34" charset="0"/>
              </a:rPr>
              <a:t>Lifelong</a:t>
            </a:r>
            <a:r>
              <a:rPr lang="pt-BR" dirty="0">
                <a:latin typeface="Segoe UI Light" panose="020B0502040204020203" pitchFamily="34" charset="0"/>
                <a:cs typeface="Segoe UI Light" panose="020B0502040204020203" pitchFamily="34" charset="0"/>
              </a:rPr>
              <a:t> Learning</a:t>
            </a:r>
          </a:p>
        </p:txBody>
      </p:sp>
      <p:sp>
        <p:nvSpPr>
          <p:cNvPr id="5" name="Espaço Reservado para Conteúdo 4"/>
          <p:cNvSpPr>
            <a:spLocks noGrp="1"/>
          </p:cNvSpPr>
          <p:nvPr>
            <p:ph sz="half" idx="4294967295"/>
          </p:nvPr>
        </p:nvSpPr>
        <p:spPr>
          <a:xfrm>
            <a:off x="541609" y="1431010"/>
            <a:ext cx="10961278" cy="4978934"/>
          </a:xfrm>
        </p:spPr>
        <p:txBody>
          <a:bodyPr vert="horz" lIns="91440" tIns="45720" rIns="91440" bIns="45720" rtlCol="0">
            <a:normAutofit/>
          </a:bodyPr>
          <a:lstStyle/>
          <a:p>
            <a:pPr marL="0" indent="0" rtl="0">
              <a:lnSpc>
                <a:spcPts val="1800"/>
              </a:lnSpc>
              <a:spcBef>
                <a:spcPts val="1000"/>
              </a:spcBef>
              <a:spcAft>
                <a:spcPts val="600"/>
              </a:spcAft>
              <a:buNone/>
            </a:pPr>
            <a:r>
              <a:rPr lang="pt-BR" sz="1400" b="1" dirty="0" err="1">
                <a:solidFill>
                  <a:srgbClr val="D24726"/>
                </a:solidFill>
                <a:latin typeface="Segoe UI" panose="020B0502040204020203" pitchFamily="34" charset="0"/>
                <a:cs typeface="Segoe UI" panose="020B0502040204020203" pitchFamily="34" charset="0"/>
              </a:rPr>
              <a:t>Lifelong</a:t>
            </a:r>
            <a:r>
              <a:rPr lang="pt-BR" sz="1400" b="1" dirty="0">
                <a:solidFill>
                  <a:srgbClr val="D24726"/>
                </a:solidFill>
                <a:latin typeface="Segoe UI" panose="020B0502040204020203" pitchFamily="34" charset="0"/>
                <a:cs typeface="Segoe UI" panose="020B0502040204020203" pitchFamily="34" charset="0"/>
              </a:rPr>
              <a:t> Learning</a:t>
            </a:r>
            <a:r>
              <a:rPr lang="pt-BR" sz="1400" dirty="0">
                <a:solidFill>
                  <a:prstClr val="black">
                    <a:lumMod val="75000"/>
                    <a:lumOff val="25000"/>
                  </a:prstClr>
                </a:solidFill>
                <a:latin typeface="Segoe UI" panose="020B0502040204020203" pitchFamily="34" charset="0"/>
                <a:cs typeface="Segoe UI" panose="020B0502040204020203" pitchFamily="34" charset="0"/>
              </a:rPr>
              <a:t>: Aprendizagem como estilo de  vida </a:t>
            </a:r>
          </a:p>
          <a:p>
            <a:pPr marL="0" indent="0" rtl="0">
              <a:lnSpc>
                <a:spcPts val="1800"/>
              </a:lnSpc>
              <a:spcBef>
                <a:spcPts val="1000"/>
              </a:spcBef>
              <a:spcAft>
                <a:spcPts val="600"/>
              </a:spcAft>
              <a:buNone/>
            </a:pPr>
            <a:r>
              <a:rPr lang="pt-BR" sz="1400" b="1" dirty="0">
                <a:solidFill>
                  <a:srgbClr val="D24726"/>
                </a:solidFill>
                <a:latin typeface="Segoe UI" panose="020B0502040204020203" pitchFamily="34" charset="0"/>
                <a:cs typeface="Segoe UI" panose="020B0502040204020203" pitchFamily="34" charset="0"/>
              </a:rPr>
              <a:t>Executar</a:t>
            </a:r>
            <a:r>
              <a:rPr lang="pt-BR" sz="1400" dirty="0">
                <a:solidFill>
                  <a:prstClr val="black">
                    <a:lumMod val="75000"/>
                    <a:lumOff val="25000"/>
                  </a:prstClr>
                </a:solidFill>
                <a:latin typeface="Segoe UI" panose="020B0502040204020203" pitchFamily="34" charset="0"/>
                <a:cs typeface="Segoe UI" panose="020B0502040204020203" pitchFamily="34" charset="0"/>
              </a:rPr>
              <a:t> o vídeo à direita para ver um exemplo rápido.</a:t>
            </a:r>
          </a:p>
          <a:p>
            <a:pPr marL="0" indent="0" rtl="0">
              <a:lnSpc>
                <a:spcPts val="1800"/>
              </a:lnSpc>
              <a:spcBef>
                <a:spcPts val="1000"/>
              </a:spcBef>
              <a:spcAft>
                <a:spcPts val="600"/>
              </a:spcAft>
              <a:buNone/>
            </a:pPr>
            <a:r>
              <a:rPr lang="pt-BR" sz="1400" dirty="0">
                <a:solidFill>
                  <a:prstClr val="black">
                    <a:lumMod val="75000"/>
                    <a:lumOff val="25000"/>
                  </a:prstClr>
                </a:solidFill>
                <a:latin typeface="Segoe UI" panose="020B0502040204020203" pitchFamily="34" charset="0"/>
                <a:cs typeface="Segoe UI" panose="020B0502040204020203" pitchFamily="34" charset="0"/>
              </a:rPr>
              <a:t>Transformar é um recurso disponibilizado somente por assinatura. Se tiver uma assinatura do Office 365, experimente você mesmo as etapas no próximo slide.</a:t>
            </a:r>
          </a:p>
          <a:p>
            <a:pPr marL="285750" indent="-285750">
              <a:lnSpc>
                <a:spcPts val="1800"/>
              </a:lnSpc>
              <a:spcAft>
                <a:spcPts val="600"/>
              </a:spcAft>
              <a:buFont typeface="Wingdings" panose="05000000000000000000" pitchFamily="2" charset="2"/>
              <a:buChar char="§"/>
            </a:pPr>
            <a:r>
              <a:rPr lang="pt-BR" sz="1400" dirty="0">
                <a:solidFill>
                  <a:schemeClr val="accent2"/>
                </a:solidFill>
                <a:latin typeface="Segoe UI" panose="020B0502040204020203" pitchFamily="34" charset="0"/>
                <a:cs typeface="Segoe UI" panose="020B0502040204020203" pitchFamily="34" charset="0"/>
              </a:rPr>
              <a:t>20% </a:t>
            </a:r>
            <a:r>
              <a:rPr lang="pt-BR" sz="1400" dirty="0">
                <a:solidFill>
                  <a:prstClr val="black">
                    <a:lumMod val="75000"/>
                    <a:lumOff val="25000"/>
                  </a:prstClr>
                </a:solidFill>
                <a:latin typeface="Segoe UI" panose="020B0502040204020203" pitchFamily="34" charset="0"/>
                <a:cs typeface="Segoe UI" panose="020B0502040204020203" pitchFamily="34" charset="0"/>
              </a:rPr>
              <a:t>das nossas habilidades ficam </a:t>
            </a:r>
            <a:r>
              <a:rPr lang="pt-BR" sz="1400" b="1" dirty="0">
                <a:solidFill>
                  <a:srgbClr val="D24726"/>
                </a:solidFill>
                <a:latin typeface="Segoe UI" panose="020B0502040204020203" pitchFamily="34" charset="0"/>
                <a:cs typeface="Segoe UI" panose="020B0502040204020203" pitchFamily="34" charset="0"/>
              </a:rPr>
              <a:t>defasadas em 1 ano</a:t>
            </a:r>
            <a:r>
              <a:rPr lang="pt-BR" sz="1400" b="1" dirty="0">
                <a:solidFill>
                  <a:prstClr val="black">
                    <a:lumMod val="75000"/>
                    <a:lumOff val="25000"/>
                  </a:prstClr>
                </a:solidFill>
                <a:latin typeface="Segoe UI" panose="020B0502040204020203" pitchFamily="34" charset="0"/>
                <a:cs typeface="Segoe UI" panose="020B0502040204020203" pitchFamily="34" charset="0"/>
              </a:rPr>
              <a:t> </a:t>
            </a:r>
            <a:r>
              <a:rPr lang="pt-BR" sz="1400" dirty="0">
                <a:solidFill>
                  <a:prstClr val="black">
                    <a:lumMod val="75000"/>
                    <a:lumOff val="25000"/>
                  </a:prstClr>
                </a:solidFill>
                <a:latin typeface="Segoe UI" panose="020B0502040204020203" pitchFamily="34" charset="0"/>
                <a:cs typeface="Segoe UI" panose="020B0502040204020203" pitchFamily="34" charset="0"/>
              </a:rPr>
              <a:t>(Harvard business </a:t>
            </a:r>
            <a:r>
              <a:rPr lang="pt-BR" sz="1400" dirty="0" err="1">
                <a:solidFill>
                  <a:prstClr val="black">
                    <a:lumMod val="75000"/>
                    <a:lumOff val="25000"/>
                  </a:prstClr>
                </a:solidFill>
                <a:latin typeface="Segoe UI" panose="020B0502040204020203" pitchFamily="34" charset="0"/>
                <a:cs typeface="Segoe UI" panose="020B0502040204020203" pitchFamily="34" charset="0"/>
              </a:rPr>
              <a:t>school</a:t>
            </a:r>
            <a:r>
              <a:rPr lang="pt-BR" sz="1400" dirty="0">
                <a:solidFill>
                  <a:prstClr val="black">
                    <a:lumMod val="75000"/>
                    <a:lumOff val="25000"/>
                  </a:prstClr>
                </a:solidFill>
                <a:latin typeface="Segoe UI" panose="020B0502040204020203" pitchFamily="34" charset="0"/>
                <a:cs typeface="Segoe UI" panose="020B0502040204020203" pitchFamily="34" charset="0"/>
              </a:rPr>
              <a:t>). </a:t>
            </a:r>
          </a:p>
          <a:p>
            <a:pPr marL="285750" indent="-285750">
              <a:lnSpc>
                <a:spcPts val="1800"/>
              </a:lnSpc>
              <a:spcAft>
                <a:spcPts val="600"/>
              </a:spcAft>
              <a:buFont typeface="Wingdings" panose="05000000000000000000" pitchFamily="2" charset="2"/>
              <a:buChar char="§"/>
            </a:pPr>
            <a:r>
              <a:rPr lang="pt-BR" sz="1400" dirty="0">
                <a:solidFill>
                  <a:prstClr val="black">
                    <a:lumMod val="75000"/>
                    <a:lumOff val="25000"/>
                  </a:prstClr>
                </a:solidFill>
                <a:latin typeface="Segoe UI" panose="020B0502040204020203" pitchFamily="34" charset="0"/>
                <a:cs typeface="Segoe UI" panose="020B0502040204020203" pitchFamily="34" charset="0"/>
              </a:rPr>
              <a:t>Após 5 anos, 100% das nossas habilidades já precisam ser </a:t>
            </a:r>
            <a:r>
              <a:rPr lang="pt-BR" sz="1400" b="1" dirty="0">
                <a:solidFill>
                  <a:srgbClr val="D24726"/>
                </a:solidFill>
                <a:latin typeface="Segoe UI" panose="020B0502040204020203" pitchFamily="34" charset="0"/>
                <a:cs typeface="Segoe UI" panose="020B0502040204020203" pitchFamily="34" charset="0"/>
              </a:rPr>
              <a:t>atualizadas</a:t>
            </a:r>
            <a:r>
              <a:rPr lang="pt-BR" sz="1400" dirty="0">
                <a:solidFill>
                  <a:prstClr val="black">
                    <a:lumMod val="75000"/>
                    <a:lumOff val="25000"/>
                  </a:prstClr>
                </a:solidFill>
                <a:latin typeface="Segoe UI" panose="020B0502040204020203" pitchFamily="34" charset="0"/>
                <a:cs typeface="Segoe UI" panose="020B0502040204020203" pitchFamily="34" charset="0"/>
              </a:rPr>
              <a:t>).</a:t>
            </a:r>
          </a:p>
          <a:p>
            <a:pPr marL="285750" indent="-285750">
              <a:lnSpc>
                <a:spcPts val="1800"/>
              </a:lnSpc>
              <a:spcAft>
                <a:spcPts val="600"/>
              </a:spcAft>
              <a:buFont typeface="Wingdings" panose="05000000000000000000" pitchFamily="2" charset="2"/>
              <a:buChar char="§"/>
            </a:pPr>
            <a:r>
              <a:rPr lang="pt-BR" sz="1400" dirty="0">
                <a:solidFill>
                  <a:schemeClr val="accent2"/>
                </a:solidFill>
                <a:latin typeface="Segoe UI" panose="020B0502040204020203" pitchFamily="34" charset="0"/>
                <a:cs typeface="Segoe UI" panose="020B0502040204020203" pitchFamily="34" charset="0"/>
              </a:rPr>
              <a:t>65% </a:t>
            </a:r>
            <a:r>
              <a:rPr lang="pt-BR" sz="1400" dirty="0">
                <a:solidFill>
                  <a:prstClr val="black">
                    <a:lumMod val="75000"/>
                    <a:lumOff val="25000"/>
                  </a:prstClr>
                </a:solidFill>
                <a:latin typeface="Segoe UI" panose="020B0502040204020203" pitchFamily="34" charset="0"/>
                <a:cs typeface="Segoe UI" panose="020B0502040204020203" pitchFamily="34" charset="0"/>
              </a:rPr>
              <a:t>das crianças  que estão no ensino médio vão trabalhar em empregos que </a:t>
            </a:r>
            <a:r>
              <a:rPr lang="pt-BR" sz="1400" b="1" dirty="0">
                <a:solidFill>
                  <a:srgbClr val="D24726"/>
                </a:solidFill>
                <a:latin typeface="Segoe UI" panose="020B0502040204020203" pitchFamily="34" charset="0"/>
                <a:cs typeface="Segoe UI" panose="020B0502040204020203" pitchFamily="34" charset="0"/>
              </a:rPr>
              <a:t>nem existem ainda</a:t>
            </a:r>
            <a:r>
              <a:rPr lang="pt-BR" sz="1400" b="1" dirty="0">
                <a:solidFill>
                  <a:prstClr val="black">
                    <a:lumMod val="75000"/>
                    <a:lumOff val="25000"/>
                  </a:prstClr>
                </a:solidFill>
                <a:latin typeface="Segoe UI" panose="020B0502040204020203" pitchFamily="34" charset="0"/>
                <a:cs typeface="Segoe UI" panose="020B0502040204020203" pitchFamily="34" charset="0"/>
              </a:rPr>
              <a:t> </a:t>
            </a:r>
            <a:r>
              <a:rPr lang="pt-BR" sz="1400" dirty="0">
                <a:solidFill>
                  <a:prstClr val="black">
                    <a:lumMod val="75000"/>
                    <a:lumOff val="25000"/>
                  </a:prstClr>
                </a:solidFill>
                <a:latin typeface="Segoe UI" panose="020B0502040204020203" pitchFamily="34" charset="0"/>
                <a:cs typeface="Segoe UI" panose="020B0502040204020203" pitchFamily="34" charset="0"/>
              </a:rPr>
              <a:t>(Fórum econômico mundial). </a:t>
            </a:r>
          </a:p>
          <a:p>
            <a:pPr marL="285750" indent="-285750">
              <a:lnSpc>
                <a:spcPts val="1800"/>
              </a:lnSpc>
              <a:spcAft>
                <a:spcPts val="600"/>
              </a:spcAft>
              <a:buFont typeface="Wingdings" panose="05000000000000000000" pitchFamily="2" charset="2"/>
              <a:buChar char="§"/>
            </a:pPr>
            <a:r>
              <a:rPr lang="pt-BR" sz="1400" b="1" dirty="0">
                <a:solidFill>
                  <a:srgbClr val="D24726"/>
                </a:solidFill>
                <a:latin typeface="Segoe UI" panose="020B0502040204020203" pitchFamily="34" charset="0"/>
                <a:cs typeface="Segoe UI" panose="020B0502040204020203" pitchFamily="34" charset="0"/>
              </a:rPr>
              <a:t>“O analfabeto do século 21 não é aquele que não sabe ler e escrever, mas aquele que não sabe aprender. Desaprender e reaprender” </a:t>
            </a:r>
            <a:r>
              <a:rPr lang="pt-BR" sz="1400" b="1" dirty="0">
                <a:solidFill>
                  <a:prstClr val="black">
                    <a:lumMod val="75000"/>
                    <a:lumOff val="25000"/>
                  </a:prstClr>
                </a:solidFill>
                <a:latin typeface="Segoe UI" panose="020B0502040204020203" pitchFamily="34" charset="0"/>
                <a:cs typeface="Segoe UI" panose="020B0502040204020203" pitchFamily="34" charset="0"/>
              </a:rPr>
              <a:t>Alvin </a:t>
            </a:r>
            <a:r>
              <a:rPr lang="pt-BR" sz="1400" b="1" dirty="0" err="1">
                <a:solidFill>
                  <a:prstClr val="black">
                    <a:lumMod val="75000"/>
                    <a:lumOff val="25000"/>
                  </a:prstClr>
                </a:solidFill>
                <a:latin typeface="Segoe UI" panose="020B0502040204020203" pitchFamily="34" charset="0"/>
                <a:cs typeface="Segoe UI" panose="020B0502040204020203" pitchFamily="34" charset="0"/>
              </a:rPr>
              <a:t>Toffler</a:t>
            </a:r>
            <a:endParaRPr lang="pt-BR" sz="1400" dirty="0">
              <a:solidFill>
                <a:prstClr val="black">
                  <a:lumMod val="75000"/>
                  <a:lumOff val="25000"/>
                </a:prstClr>
              </a:solidFill>
              <a:latin typeface="Segoe UI" panose="020B0502040204020203" pitchFamily="34" charset="0"/>
              <a:cs typeface="Segoe UI" panose="020B0502040204020203" pitchFamily="34" charset="0"/>
            </a:endParaRPr>
          </a:p>
          <a:p>
            <a:pPr marL="285750" indent="-285750">
              <a:lnSpc>
                <a:spcPts val="1800"/>
              </a:lnSpc>
              <a:spcAft>
                <a:spcPts val="600"/>
              </a:spcAft>
              <a:buFont typeface="Wingdings" panose="05000000000000000000" pitchFamily="2" charset="2"/>
              <a:buChar char="§"/>
            </a:pPr>
            <a:r>
              <a:rPr lang="pt-BR" sz="1400" dirty="0">
                <a:solidFill>
                  <a:prstClr val="black">
                    <a:lumMod val="75000"/>
                    <a:lumOff val="25000"/>
                  </a:prstClr>
                </a:solidFill>
                <a:latin typeface="Segoe UI" panose="020B0502040204020203" pitchFamily="34" charset="0"/>
                <a:cs typeface="Segoe UI" panose="020B0502040204020203" pitchFamily="34" charset="0"/>
              </a:rPr>
              <a:t>Carreira não é mais uma sequência de posições, é uma sequência de </a:t>
            </a:r>
            <a:r>
              <a:rPr lang="pt-BR" sz="1400" b="1" dirty="0">
                <a:solidFill>
                  <a:srgbClr val="D24726"/>
                </a:solidFill>
                <a:latin typeface="Segoe UI" panose="020B0502040204020203" pitchFamily="34" charset="0"/>
                <a:cs typeface="Segoe UI" panose="020B0502040204020203" pitchFamily="34" charset="0"/>
              </a:rPr>
              <a:t>EXPERIÊNCIAS </a:t>
            </a:r>
            <a:r>
              <a:rPr lang="pt-BR" sz="1400" dirty="0">
                <a:solidFill>
                  <a:prstClr val="black">
                    <a:lumMod val="75000"/>
                    <a:lumOff val="25000"/>
                  </a:prstClr>
                </a:solidFill>
                <a:latin typeface="Segoe UI" panose="020B0502040204020203" pitchFamily="34" charset="0"/>
                <a:cs typeface="Segoe UI" panose="020B0502040204020203" pitchFamily="34" charset="0"/>
              </a:rPr>
              <a:t>ao longo do tempo, que fazem um</a:t>
            </a:r>
            <a:r>
              <a:rPr lang="pt-BR" sz="1400" b="1" dirty="0">
                <a:solidFill>
                  <a:srgbClr val="D24726"/>
                </a:solidFill>
                <a:latin typeface="Segoe UI" panose="020B0502040204020203" pitchFamily="34" charset="0"/>
                <a:cs typeface="Segoe UI" panose="020B0502040204020203" pitchFamily="34" charset="0"/>
              </a:rPr>
              <a:t> IMPACTO </a:t>
            </a:r>
            <a:r>
              <a:rPr lang="pt-BR" sz="1400" dirty="0">
                <a:solidFill>
                  <a:prstClr val="black">
                    <a:lumMod val="75000"/>
                    <a:lumOff val="25000"/>
                  </a:prstClr>
                </a:solidFill>
                <a:latin typeface="Segoe UI" panose="020B0502040204020203" pitchFamily="34" charset="0"/>
                <a:cs typeface="Segoe UI" panose="020B0502040204020203" pitchFamily="34" charset="0"/>
              </a:rPr>
              <a:t>real.</a:t>
            </a:r>
          </a:p>
          <a:p>
            <a:pPr marL="285750" indent="-285750">
              <a:lnSpc>
                <a:spcPts val="1800"/>
              </a:lnSpc>
              <a:spcAft>
                <a:spcPts val="600"/>
              </a:spcAft>
              <a:buFont typeface="Wingdings" panose="05000000000000000000" pitchFamily="2" charset="2"/>
              <a:buChar char="§"/>
            </a:pPr>
            <a:r>
              <a:rPr lang="pt-BR" sz="1400" dirty="0">
                <a:solidFill>
                  <a:prstClr val="black">
                    <a:lumMod val="75000"/>
                    <a:lumOff val="25000"/>
                  </a:prstClr>
                </a:solidFill>
                <a:latin typeface="Segoe UI" panose="020B0502040204020203" pitchFamily="34" charset="0"/>
                <a:cs typeface="Segoe UI" panose="020B0502040204020203" pitchFamily="34" charset="0"/>
              </a:rPr>
              <a:t>Capacidade de aprender coisas novas rápido e de forma eficaz, criar estas experiências. </a:t>
            </a:r>
          </a:p>
          <a:p>
            <a:pPr marL="285750" indent="-285750">
              <a:lnSpc>
                <a:spcPts val="1800"/>
              </a:lnSpc>
              <a:spcAft>
                <a:spcPts val="600"/>
              </a:spcAft>
              <a:buFont typeface="Wingdings" panose="05000000000000000000" pitchFamily="2" charset="2"/>
              <a:buChar char="§"/>
            </a:pPr>
            <a:r>
              <a:rPr lang="pt-BR" sz="1400" dirty="0">
                <a:solidFill>
                  <a:prstClr val="black">
                    <a:lumMod val="75000"/>
                    <a:lumOff val="25000"/>
                  </a:prstClr>
                </a:solidFill>
                <a:latin typeface="Segoe UI" panose="020B0502040204020203" pitchFamily="34" charset="0"/>
                <a:cs typeface="Segoe UI" panose="020B0502040204020203" pitchFamily="34" charset="0"/>
              </a:rPr>
              <a:t>Não há mais começo, meio e fim. Aprendizado é uma jornada ao longo da vida. </a:t>
            </a:r>
          </a:p>
          <a:p>
            <a:pPr marL="0" indent="0" rtl="0">
              <a:lnSpc>
                <a:spcPts val="1800"/>
              </a:lnSpc>
              <a:spcBef>
                <a:spcPts val="1000"/>
              </a:spcBef>
              <a:spcAft>
                <a:spcPts val="600"/>
              </a:spcAft>
              <a:buNone/>
            </a:pPr>
            <a:endParaRPr lang="pt-BR" sz="1400" dirty="0">
              <a:solidFill>
                <a:prstClr val="black">
                  <a:lumMod val="75000"/>
                  <a:lumOff val="25000"/>
                </a:prstClr>
              </a:solidFill>
              <a:latin typeface="Segoe UI" panose="020B0502040204020203" pitchFamily="34" charset="0"/>
              <a:cs typeface="Segoe UI" panose="020B0502040204020203" pitchFamily="34" charset="0"/>
            </a:endParaRPr>
          </a:p>
          <a:p>
            <a:pPr marL="0" indent="0" rtl="0">
              <a:lnSpc>
                <a:spcPts val="1800"/>
              </a:lnSpc>
              <a:spcBef>
                <a:spcPts val="1000"/>
              </a:spcBef>
              <a:spcAft>
                <a:spcPts val="600"/>
              </a:spcAft>
              <a:buNone/>
            </a:pPr>
            <a:endParaRPr lang="pt-BR" sz="12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AA0D0-AA48-FAA6-47FC-5F4BAE6D7736}"/>
              </a:ext>
            </a:extLst>
          </p:cNvPr>
          <p:cNvSpPr>
            <a:spLocks noGrp="1"/>
          </p:cNvSpPr>
          <p:nvPr>
            <p:ph type="title"/>
          </p:nvPr>
        </p:nvSpPr>
        <p:spPr/>
        <p:txBody>
          <a:bodyPr/>
          <a:lstStyle/>
          <a:p>
            <a:r>
              <a:rPr lang="pt-BR" dirty="0"/>
              <a:t>Agora é sua vez!</a:t>
            </a:r>
          </a:p>
        </p:txBody>
      </p:sp>
      <p:sp>
        <p:nvSpPr>
          <p:cNvPr id="3" name="Espaço Reservado para Conteúdo 2">
            <a:extLst>
              <a:ext uri="{FF2B5EF4-FFF2-40B4-BE49-F238E27FC236}">
                <a16:creationId xmlns:a16="http://schemas.microsoft.com/office/drawing/2014/main" id="{8AF2C785-A0D4-1190-04C7-9A44FC5A2D24}"/>
              </a:ext>
            </a:extLst>
          </p:cNvPr>
          <p:cNvSpPr>
            <a:spLocks noGrp="1"/>
          </p:cNvSpPr>
          <p:nvPr>
            <p:ph sz="quarter" idx="10"/>
          </p:nvPr>
        </p:nvSpPr>
        <p:spPr/>
        <p:txBody>
          <a:bodyPr/>
          <a:lstStyle/>
          <a:p>
            <a:r>
              <a:rPr lang="pt-BR" b="0" i="0" dirty="0">
                <a:effectLst/>
                <a:latin typeface="Segoe UI "/>
              </a:rPr>
              <a:t>Agora que você já conheceu várias ferramentas virtuais para otimizar seu processo de atualização e aprendizagem constante, escolha uma das ferramentas sugeridas e utilize no seu processo de aprendizagem desta semana.</a:t>
            </a:r>
            <a:endParaRPr lang="pt-BR" dirty="0">
              <a:latin typeface="Segoe UI "/>
            </a:endParaRPr>
          </a:p>
          <a:p>
            <a:r>
              <a:rPr lang="pt-BR" b="1" dirty="0">
                <a:solidFill>
                  <a:schemeClr val="accent2"/>
                </a:solidFill>
                <a:latin typeface="Segoe UI "/>
              </a:rPr>
              <a:t>PODCAST</a:t>
            </a:r>
          </a:p>
        </p:txBody>
      </p:sp>
    </p:spTree>
    <p:extLst>
      <p:ext uri="{BB962C8B-B14F-4D97-AF65-F5344CB8AC3E}">
        <p14:creationId xmlns:p14="http://schemas.microsoft.com/office/powerpoint/2010/main" val="6141466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DBD96E-6F59-802D-36C9-E34C7D84B832}"/>
              </a:ext>
            </a:extLst>
          </p:cNvPr>
          <p:cNvSpPr>
            <a:spLocks noGrp="1"/>
          </p:cNvSpPr>
          <p:nvPr>
            <p:ph type="title"/>
          </p:nvPr>
        </p:nvSpPr>
        <p:spPr/>
        <p:txBody>
          <a:bodyPr/>
          <a:lstStyle/>
          <a:p>
            <a:r>
              <a:rPr lang="pt-BR" dirty="0"/>
              <a:t>Desafio</a:t>
            </a:r>
          </a:p>
        </p:txBody>
      </p:sp>
      <p:sp>
        <p:nvSpPr>
          <p:cNvPr id="3" name="Espaço Reservado para Conteúdo 2">
            <a:extLst>
              <a:ext uri="{FF2B5EF4-FFF2-40B4-BE49-F238E27FC236}">
                <a16:creationId xmlns:a16="http://schemas.microsoft.com/office/drawing/2014/main" id="{E97C46BA-68B5-3943-F1DE-9405494E84EC}"/>
              </a:ext>
            </a:extLst>
          </p:cNvPr>
          <p:cNvSpPr>
            <a:spLocks noGrp="1"/>
          </p:cNvSpPr>
          <p:nvPr>
            <p:ph sz="quarter" idx="10"/>
          </p:nvPr>
        </p:nvSpPr>
        <p:spPr/>
        <p:txBody>
          <a:bodyPr/>
          <a:lstStyle/>
          <a:p>
            <a:pPr algn="l"/>
            <a:r>
              <a:rPr lang="pt-BR" b="1" i="0" dirty="0">
                <a:effectLst/>
                <a:latin typeface="Segoe UI "/>
              </a:rPr>
              <a:t>O seu desafio agora é:</a:t>
            </a:r>
            <a:r>
              <a:rPr lang="pt-BR" b="0" i="0" dirty="0">
                <a:effectLst/>
                <a:latin typeface="Segoe UI "/>
              </a:rPr>
              <a:t> Encontre 1 grupo de discussão ou evento relevante para seu processo de aprendizagem e participe de uma discussão respondendo, comentando ou até mesmo abrindo um novo tópico de discussão.</a:t>
            </a:r>
          </a:p>
          <a:p>
            <a:pPr algn="l"/>
            <a:r>
              <a:rPr lang="pt-BR" dirty="0">
                <a:solidFill>
                  <a:schemeClr val="accent2"/>
                </a:solidFill>
                <a:latin typeface="Segoe UI "/>
              </a:rPr>
              <a:t>Resposta ao fórum: </a:t>
            </a:r>
            <a:br>
              <a:rPr lang="pt-BR" dirty="0">
                <a:latin typeface="Segoe UI "/>
              </a:rPr>
            </a:br>
            <a:r>
              <a:rPr lang="pt-BR" dirty="0">
                <a:latin typeface="Segoe UI "/>
                <a:hlinkClick r:id="rId2"/>
              </a:rPr>
              <a:t>https://cursos.alura.com.br/forum/topico-duvida-como-se-tornar-um-dev-front-end-285483</a:t>
            </a:r>
            <a:endParaRPr lang="pt-BR" dirty="0">
              <a:latin typeface="Segoe UI "/>
            </a:endParaRPr>
          </a:p>
          <a:p>
            <a:pPr algn="l"/>
            <a:endParaRPr lang="pt-BR" b="0" i="0" dirty="0">
              <a:effectLst/>
              <a:latin typeface="Segoe UI "/>
            </a:endParaRPr>
          </a:p>
          <a:p>
            <a:endParaRPr lang="pt-BR" dirty="0"/>
          </a:p>
        </p:txBody>
      </p:sp>
    </p:spTree>
    <p:extLst>
      <p:ext uri="{BB962C8B-B14F-4D97-AF65-F5344CB8AC3E}">
        <p14:creationId xmlns:p14="http://schemas.microsoft.com/office/powerpoint/2010/main" val="35354891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a:xfrm>
            <a:off x="521207" y="874643"/>
            <a:ext cx="11432253" cy="1338470"/>
          </a:xfrm>
        </p:spPr>
        <p:txBody>
          <a:bodyPr rtlCol="0">
            <a:normAutofit fontScale="90000"/>
          </a:bodyPr>
          <a:lstStyle/>
          <a:p>
            <a:pPr algn="ctr" rtl="0"/>
            <a:r>
              <a:rPr lang="pt-BR" sz="3200" b="1" dirty="0">
                <a:latin typeface="Segoe UI Light" panose="020B0502040204020203" pitchFamily="34" charset="0"/>
                <a:cs typeface="Segoe UI Light" panose="020B0502040204020203" pitchFamily="34" charset="0"/>
              </a:rPr>
              <a:t>RESUMO</a:t>
            </a:r>
            <a:br>
              <a:rPr lang="pt-BR" sz="3200" b="1" dirty="0">
                <a:latin typeface="Segoe UI Light" panose="020B0502040204020203" pitchFamily="34" charset="0"/>
                <a:cs typeface="Segoe UI Light" panose="020B0502040204020203" pitchFamily="34" charset="0"/>
              </a:rPr>
            </a:br>
            <a:br>
              <a:rPr lang="pt-BR" sz="3200" dirty="0">
                <a:latin typeface="Segoe UI Light" panose="020B0502040204020203" pitchFamily="34" charset="0"/>
                <a:cs typeface="Segoe UI Light" panose="020B0502040204020203" pitchFamily="34" charset="0"/>
              </a:rPr>
            </a:br>
            <a:r>
              <a:rPr lang="pt-BR" sz="3200" dirty="0">
                <a:latin typeface="Segoe UI Light" panose="020B0502040204020203" pitchFamily="34" charset="0"/>
                <a:cs typeface="Segoe UI Light" panose="020B0502040204020203" pitchFamily="34" charset="0"/>
              </a:rPr>
              <a:t>O que aprendemos?</a:t>
            </a:r>
          </a:p>
        </p:txBody>
      </p:sp>
      <p:sp>
        <p:nvSpPr>
          <p:cNvPr id="5" name="Espaço Reservado para Conteúdo 4"/>
          <p:cNvSpPr>
            <a:spLocks noGrp="1"/>
          </p:cNvSpPr>
          <p:nvPr>
            <p:ph sz="half" idx="4294967295"/>
          </p:nvPr>
        </p:nvSpPr>
        <p:spPr>
          <a:xfrm>
            <a:off x="541612" y="2570919"/>
            <a:ext cx="5700162" cy="4757531"/>
          </a:xfrm>
        </p:spPr>
        <p:txBody>
          <a:bodyPr rtlCol="0">
            <a:normAutofit/>
          </a:bodyPr>
          <a:lstStyle/>
          <a:p>
            <a:pPr algn="l">
              <a:buFont typeface="Arial" panose="020B0604020202020204" pitchFamily="34" charset="0"/>
              <a:buChar char="•"/>
            </a:pPr>
            <a:r>
              <a:rPr lang="pt-BR" b="0" i="0" dirty="0">
                <a:solidFill>
                  <a:schemeClr val="tx1">
                    <a:lumMod val="75000"/>
                    <a:lumOff val="25000"/>
                  </a:schemeClr>
                </a:solidFill>
                <a:effectLst/>
                <a:latin typeface="Segoe UI "/>
              </a:rPr>
              <a:t> Procrastinação</a:t>
            </a:r>
          </a:p>
          <a:p>
            <a:pPr algn="l">
              <a:buFont typeface="Arial" panose="020B0604020202020204" pitchFamily="34" charset="0"/>
              <a:buChar char="•"/>
            </a:pPr>
            <a:r>
              <a:rPr lang="pt-BR" b="0" i="0" dirty="0">
                <a:solidFill>
                  <a:schemeClr val="tx1">
                    <a:lumMod val="75000"/>
                    <a:lumOff val="25000"/>
                  </a:schemeClr>
                </a:solidFill>
                <a:effectLst/>
                <a:latin typeface="Segoe UI "/>
              </a:rPr>
              <a:t> Disciplina e Consistência</a:t>
            </a:r>
          </a:p>
          <a:p>
            <a:pPr algn="l">
              <a:buFont typeface="Arial" panose="020B0604020202020204" pitchFamily="34" charset="0"/>
              <a:buChar char="•"/>
            </a:pPr>
            <a:r>
              <a:rPr lang="pt-BR" b="0" i="0" dirty="0">
                <a:solidFill>
                  <a:schemeClr val="tx1">
                    <a:lumMod val="75000"/>
                    <a:lumOff val="25000"/>
                  </a:schemeClr>
                </a:solidFill>
                <a:effectLst/>
                <a:latin typeface="Segoe UI "/>
              </a:rPr>
              <a:t> Ralos de Atenção</a:t>
            </a:r>
          </a:p>
          <a:p>
            <a:pPr algn="l">
              <a:buFont typeface="Arial" panose="020B0604020202020204" pitchFamily="34" charset="0"/>
              <a:buChar char="•"/>
            </a:pPr>
            <a:r>
              <a:rPr lang="pt-BR" b="0" i="0" dirty="0">
                <a:solidFill>
                  <a:schemeClr val="tx1">
                    <a:lumMod val="75000"/>
                    <a:lumOff val="25000"/>
                  </a:schemeClr>
                </a:solidFill>
                <a:effectLst/>
                <a:latin typeface="Segoe UI "/>
              </a:rPr>
              <a:t> Foco</a:t>
            </a:r>
          </a:p>
          <a:p>
            <a:pPr algn="l">
              <a:buFont typeface="Arial" panose="020B0604020202020204" pitchFamily="34" charset="0"/>
              <a:buChar char="•"/>
            </a:pPr>
            <a:r>
              <a:rPr lang="pt-BR" b="0" i="0" dirty="0">
                <a:solidFill>
                  <a:schemeClr val="tx1">
                    <a:lumMod val="75000"/>
                    <a:lumOff val="25000"/>
                  </a:schemeClr>
                </a:solidFill>
                <a:effectLst/>
                <a:latin typeface="Segoe UI "/>
              </a:rPr>
              <a:t> Etapas-chave para uma rotina de aprendizado efetiva</a:t>
            </a:r>
          </a:p>
          <a:p>
            <a:pPr algn="l">
              <a:buFont typeface="Arial" panose="020B0604020202020204" pitchFamily="34" charset="0"/>
              <a:buChar char="•"/>
            </a:pPr>
            <a:r>
              <a:rPr lang="pt-BR" b="0" i="0" dirty="0">
                <a:solidFill>
                  <a:schemeClr val="tx1">
                    <a:lumMod val="75000"/>
                    <a:lumOff val="25000"/>
                  </a:schemeClr>
                </a:solidFill>
                <a:effectLst/>
                <a:latin typeface="Segoe UI "/>
              </a:rPr>
              <a:t> Criando uma Rotina e agenda</a:t>
            </a:r>
          </a:p>
          <a:p>
            <a:pPr algn="l">
              <a:buFont typeface="Arial" panose="020B0604020202020204" pitchFamily="34" charset="0"/>
              <a:buChar char="•"/>
            </a:pPr>
            <a:r>
              <a:rPr lang="pt-BR" b="0" i="0" dirty="0">
                <a:solidFill>
                  <a:schemeClr val="tx1">
                    <a:lumMod val="75000"/>
                    <a:lumOff val="25000"/>
                  </a:schemeClr>
                </a:solidFill>
                <a:effectLst/>
                <a:latin typeface="Segoe UI "/>
              </a:rPr>
              <a:t> Definindo o melhor espaço</a:t>
            </a:r>
          </a:p>
          <a:p>
            <a:pPr algn="l"/>
            <a:endParaRPr lang="pt-BR" sz="3200" b="0" i="0" dirty="0">
              <a:solidFill>
                <a:srgbClr val="C0C0C0"/>
              </a:solidFill>
              <a:effectLst/>
              <a:latin typeface="Source Serif Pro" panose="02040603050405020204" pitchFamily="18" charset="0"/>
            </a:endParaRPr>
          </a:p>
        </p:txBody>
      </p:sp>
      <p:sp>
        <p:nvSpPr>
          <p:cNvPr id="3" name="Espaço Reservado para Conteúdo 4">
            <a:extLst>
              <a:ext uri="{FF2B5EF4-FFF2-40B4-BE49-F238E27FC236}">
                <a16:creationId xmlns:a16="http://schemas.microsoft.com/office/drawing/2014/main" id="{F6CC0965-0A0E-B82F-AD4F-53BD809D2D20}"/>
              </a:ext>
            </a:extLst>
          </p:cNvPr>
          <p:cNvSpPr txBox="1">
            <a:spLocks/>
          </p:cNvSpPr>
          <p:nvPr/>
        </p:nvSpPr>
        <p:spPr>
          <a:xfrm>
            <a:off x="6054523" y="2594549"/>
            <a:ext cx="5766417" cy="445560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buFont typeface="Arial" panose="020B0604020202020204" pitchFamily="34" charset="0"/>
              <a:buChar char="•"/>
            </a:pPr>
            <a:r>
              <a:rPr lang="pt-BR" b="0" i="0" dirty="0">
                <a:solidFill>
                  <a:schemeClr val="tx1">
                    <a:lumMod val="75000"/>
                    <a:lumOff val="25000"/>
                  </a:schemeClr>
                </a:solidFill>
                <a:effectLst/>
                <a:latin typeface="Segoe UI "/>
              </a:rPr>
              <a:t> Aproveitando o melhor de cada interação</a:t>
            </a:r>
          </a:p>
          <a:p>
            <a:pPr algn="l">
              <a:buFont typeface="Arial" panose="020B0604020202020204" pitchFamily="34" charset="0"/>
              <a:buChar char="•"/>
            </a:pPr>
            <a:r>
              <a:rPr lang="pt-BR" b="0" i="0" dirty="0">
                <a:solidFill>
                  <a:schemeClr val="tx1">
                    <a:lumMod val="75000"/>
                    <a:lumOff val="25000"/>
                  </a:schemeClr>
                </a:solidFill>
                <a:effectLst/>
                <a:latin typeface="Segoe UI "/>
              </a:rPr>
              <a:t> Método de Pomodoro</a:t>
            </a:r>
          </a:p>
          <a:p>
            <a:pPr algn="l">
              <a:buFont typeface="Arial" panose="020B0604020202020204" pitchFamily="34" charset="0"/>
              <a:buChar char="•"/>
            </a:pPr>
            <a:r>
              <a:rPr lang="pt-BR" b="0" i="0" dirty="0">
                <a:solidFill>
                  <a:schemeClr val="tx1">
                    <a:lumMod val="75000"/>
                    <a:lumOff val="25000"/>
                  </a:schemeClr>
                </a:solidFill>
                <a:effectLst/>
                <a:latin typeface="Segoe UI "/>
              </a:rPr>
              <a:t> Atividades físicas e a importância no funcionamento do cérebro</a:t>
            </a:r>
          </a:p>
          <a:p>
            <a:pPr algn="l">
              <a:buFont typeface="Arial" panose="020B0604020202020204" pitchFamily="34" charset="0"/>
              <a:buChar char="•"/>
            </a:pPr>
            <a:r>
              <a:rPr lang="pt-BR" b="0" i="0" dirty="0">
                <a:solidFill>
                  <a:schemeClr val="tx1">
                    <a:lumMod val="75000"/>
                    <a:lumOff val="25000"/>
                  </a:schemeClr>
                </a:solidFill>
                <a:effectLst/>
                <a:latin typeface="Segoe UI "/>
              </a:rPr>
              <a:t> Dormir é fundamental para recuperar o cérebro e aprender melhor</a:t>
            </a:r>
          </a:p>
          <a:p>
            <a:pPr algn="l">
              <a:buFont typeface="Arial" panose="020B0604020202020204" pitchFamily="34" charset="0"/>
              <a:buChar char="•"/>
            </a:pPr>
            <a:r>
              <a:rPr lang="pt-BR" b="0" i="0" dirty="0">
                <a:solidFill>
                  <a:schemeClr val="tx1">
                    <a:lumMod val="75000"/>
                    <a:lumOff val="25000"/>
                  </a:schemeClr>
                </a:solidFill>
                <a:effectLst/>
                <a:latin typeface="Segoe UI "/>
              </a:rPr>
              <a:t> Exercícios e Sono ativam o modo difuso do cérebro</a:t>
            </a:r>
          </a:p>
          <a:p>
            <a:pPr algn="l">
              <a:buFont typeface="Arial" panose="020B0604020202020204" pitchFamily="34" charset="0"/>
              <a:buChar char="•"/>
            </a:pPr>
            <a:r>
              <a:rPr lang="pt-BR" b="0" i="0" dirty="0">
                <a:solidFill>
                  <a:schemeClr val="tx1">
                    <a:lumMod val="75000"/>
                    <a:lumOff val="25000"/>
                  </a:schemeClr>
                </a:solidFill>
                <a:effectLst/>
                <a:latin typeface="Segoe UI "/>
              </a:rPr>
              <a:t> Ferramentas de aprendizagem virtuais</a:t>
            </a:r>
          </a:p>
          <a:p>
            <a:pPr algn="l">
              <a:buFont typeface="Arial" panose="020B0604020202020204" pitchFamily="34" charset="0"/>
              <a:buChar char="•"/>
            </a:pPr>
            <a:r>
              <a:rPr lang="pt-BR" b="0" i="0" dirty="0">
                <a:solidFill>
                  <a:schemeClr val="tx1">
                    <a:lumMod val="75000"/>
                    <a:lumOff val="25000"/>
                  </a:schemeClr>
                </a:solidFill>
                <a:effectLst/>
                <a:latin typeface="Segoe UI "/>
              </a:rPr>
              <a:t> Ferramentas de memorização: Mapa Mental e Resumos</a:t>
            </a:r>
          </a:p>
          <a:p>
            <a:pPr>
              <a:lnSpc>
                <a:spcPts val="3600"/>
              </a:lnSpc>
              <a:spcAft>
                <a:spcPts val="0"/>
              </a:spcAft>
            </a:pPr>
            <a:endParaRPr lang="pt-BR"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54889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0548E1-9978-5330-6F1C-35F939118039}"/>
              </a:ext>
            </a:extLst>
          </p:cNvPr>
          <p:cNvSpPr>
            <a:spLocks noGrp="1"/>
          </p:cNvSpPr>
          <p:nvPr>
            <p:ph type="title"/>
          </p:nvPr>
        </p:nvSpPr>
        <p:spPr/>
        <p:txBody>
          <a:bodyPr/>
          <a:lstStyle/>
          <a:p>
            <a:r>
              <a:rPr lang="pt-BR" dirty="0"/>
              <a:t>CONCLUSÃO</a:t>
            </a:r>
          </a:p>
        </p:txBody>
      </p:sp>
      <p:sp>
        <p:nvSpPr>
          <p:cNvPr id="3" name="Espaço Reservado para Conteúdo 2">
            <a:extLst>
              <a:ext uri="{FF2B5EF4-FFF2-40B4-BE49-F238E27FC236}">
                <a16:creationId xmlns:a16="http://schemas.microsoft.com/office/drawing/2014/main" id="{8AEE4862-E9D5-F622-1B9D-C96F68788A15}"/>
              </a:ext>
            </a:extLst>
          </p:cNvPr>
          <p:cNvSpPr>
            <a:spLocks noGrp="1"/>
          </p:cNvSpPr>
          <p:nvPr>
            <p:ph sz="quarter" idx="13"/>
          </p:nvPr>
        </p:nvSpPr>
        <p:spPr>
          <a:xfrm>
            <a:off x="539496" y="2560319"/>
            <a:ext cx="9445752" cy="4185037"/>
          </a:xfrm>
        </p:spPr>
        <p:txBody>
          <a:bodyPr>
            <a:normAutofit/>
          </a:bodyPr>
          <a:lstStyle/>
          <a:p>
            <a:pPr marL="171450" indent="-171450" algn="l">
              <a:buFont typeface="Wingdings" panose="05000000000000000000" pitchFamily="2" charset="2"/>
              <a:buChar char="ü"/>
            </a:pPr>
            <a:r>
              <a:rPr lang="pt-BR" sz="1200" b="0" i="0" dirty="0">
                <a:effectLst/>
                <a:latin typeface="Segoe UI "/>
              </a:rPr>
              <a:t>Aproveitando o melhor de cada interação</a:t>
            </a:r>
          </a:p>
          <a:p>
            <a:pPr marL="171450" indent="-171450" algn="l">
              <a:buFont typeface="Wingdings" panose="05000000000000000000" pitchFamily="2" charset="2"/>
              <a:buChar char="ü"/>
            </a:pPr>
            <a:r>
              <a:rPr lang="pt-BR" sz="1200" b="0" i="0" dirty="0">
                <a:effectLst/>
                <a:latin typeface="Segoe UI "/>
              </a:rPr>
              <a:t>Método de Pomodoro</a:t>
            </a:r>
          </a:p>
          <a:p>
            <a:pPr marL="171450" indent="-171450" algn="l">
              <a:buFont typeface="Wingdings" panose="05000000000000000000" pitchFamily="2" charset="2"/>
              <a:buChar char="ü"/>
            </a:pPr>
            <a:r>
              <a:rPr lang="pt-BR" sz="1200" b="0" i="0" dirty="0">
                <a:effectLst/>
                <a:latin typeface="Segoe UI "/>
              </a:rPr>
              <a:t>Atividades físicas e a importância no funcionamento do cérebro</a:t>
            </a:r>
          </a:p>
          <a:p>
            <a:pPr marL="171450" indent="-171450" algn="l">
              <a:buFont typeface="Wingdings" panose="05000000000000000000" pitchFamily="2" charset="2"/>
              <a:buChar char="ü"/>
            </a:pPr>
            <a:r>
              <a:rPr lang="pt-BR" sz="1200" b="0" i="0" dirty="0">
                <a:effectLst/>
                <a:latin typeface="Segoe UI "/>
              </a:rPr>
              <a:t>Dormir é fundamental para recuperar o cérebro e aprender melhor</a:t>
            </a:r>
          </a:p>
          <a:p>
            <a:pPr marL="171450" indent="-171450" algn="l">
              <a:buFont typeface="Wingdings" panose="05000000000000000000" pitchFamily="2" charset="2"/>
              <a:buChar char="ü"/>
            </a:pPr>
            <a:r>
              <a:rPr lang="pt-BR" sz="1200" b="0" i="0" dirty="0">
                <a:effectLst/>
                <a:latin typeface="Segoe UI "/>
              </a:rPr>
              <a:t>Exercícios e Sono ativam o modo difuso do cérebro</a:t>
            </a:r>
          </a:p>
          <a:p>
            <a:pPr marL="171450" indent="-171450" algn="l">
              <a:buFont typeface="Wingdings" panose="05000000000000000000" pitchFamily="2" charset="2"/>
              <a:buChar char="ü"/>
            </a:pPr>
            <a:r>
              <a:rPr lang="pt-BR" sz="1200" b="0" i="0" dirty="0">
                <a:effectLst/>
                <a:latin typeface="Segoe UI "/>
              </a:rPr>
              <a:t>Ferramentas de aprendizagem virtuais</a:t>
            </a:r>
          </a:p>
          <a:p>
            <a:pPr marL="171450" indent="-171450" algn="l">
              <a:buFont typeface="Wingdings" panose="05000000000000000000" pitchFamily="2" charset="2"/>
              <a:buChar char="ü"/>
            </a:pPr>
            <a:r>
              <a:rPr lang="pt-BR" sz="1200" b="0" i="0" dirty="0">
                <a:effectLst/>
                <a:latin typeface="Segoe UI "/>
              </a:rPr>
              <a:t>Ferramentas de memorização: Mapa Mental e Resumos</a:t>
            </a:r>
          </a:p>
          <a:p>
            <a:endParaRPr lang="pt-BR" dirty="0"/>
          </a:p>
        </p:txBody>
      </p:sp>
    </p:spTree>
    <p:extLst>
      <p:ext uri="{BB962C8B-B14F-4D97-AF65-F5344CB8AC3E}">
        <p14:creationId xmlns:p14="http://schemas.microsoft.com/office/powerpoint/2010/main" val="1840621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3BCD88-213A-7981-DCA1-DA3CBEE1F6AB}"/>
              </a:ext>
            </a:extLst>
          </p:cNvPr>
          <p:cNvSpPr>
            <a:spLocks noGrp="1"/>
          </p:cNvSpPr>
          <p:nvPr>
            <p:ph type="title"/>
          </p:nvPr>
        </p:nvSpPr>
        <p:spPr/>
        <p:txBody>
          <a:bodyPr/>
          <a:lstStyle/>
          <a:p>
            <a:r>
              <a:rPr lang="pt-BR" dirty="0"/>
              <a:t>Para saber mais </a:t>
            </a:r>
          </a:p>
        </p:txBody>
      </p:sp>
      <p:sp>
        <p:nvSpPr>
          <p:cNvPr id="3" name="Espaço Reservado para Conteúdo 2">
            <a:extLst>
              <a:ext uri="{FF2B5EF4-FFF2-40B4-BE49-F238E27FC236}">
                <a16:creationId xmlns:a16="http://schemas.microsoft.com/office/drawing/2014/main" id="{49AE22C7-2585-20D1-C643-95F7397AB96A}"/>
              </a:ext>
            </a:extLst>
          </p:cNvPr>
          <p:cNvSpPr>
            <a:spLocks noGrp="1"/>
          </p:cNvSpPr>
          <p:nvPr>
            <p:ph sz="quarter" idx="13"/>
          </p:nvPr>
        </p:nvSpPr>
        <p:spPr>
          <a:xfrm>
            <a:off x="539496" y="2560320"/>
            <a:ext cx="11175426" cy="3977640"/>
          </a:xfrm>
        </p:spPr>
        <p:txBody>
          <a:bodyPr>
            <a:normAutofit fontScale="32500" lnSpcReduction="20000"/>
          </a:bodyPr>
          <a:lstStyle/>
          <a:p>
            <a:pPr algn="l"/>
            <a:r>
              <a:rPr lang="pt-BR" sz="2500" b="0" i="0" dirty="0">
                <a:effectLst/>
                <a:latin typeface="Segoe UI "/>
              </a:rPr>
              <a:t>Confira alguns conteúdos que temos para você melhorar o seu aprendizado:</a:t>
            </a:r>
          </a:p>
          <a:p>
            <a:pPr algn="l"/>
            <a:r>
              <a:rPr lang="pt-BR" sz="2500" b="0" i="0" dirty="0">
                <a:effectLst/>
                <a:latin typeface="Segoe UI "/>
                <a:hlinkClick r:id="rId2">
                  <a:extLst>
                    <a:ext uri="{A12FA001-AC4F-418D-AE19-62706E023703}">
                      <ahyp:hlinkClr xmlns:ahyp="http://schemas.microsoft.com/office/drawing/2018/hyperlinkcolor" val="tx"/>
                    </a:ext>
                  </a:extLst>
                </a:hlinkClick>
              </a:rPr>
              <a:t>Como posso estudar melhor?</a:t>
            </a:r>
            <a:r>
              <a:rPr lang="pt-BR" sz="2500" b="0" i="0" dirty="0">
                <a:effectLst/>
                <a:latin typeface="Segoe UI "/>
              </a:rPr>
              <a:t> </a:t>
            </a:r>
            <a:br>
              <a:rPr lang="pt-BR" sz="2500" b="0" i="0" dirty="0">
                <a:effectLst/>
                <a:latin typeface="Segoe UI "/>
              </a:rPr>
            </a:br>
            <a:r>
              <a:rPr lang="pt-BR" sz="2500" b="0" i="0" dirty="0">
                <a:effectLst/>
                <a:latin typeface="Segoe UI "/>
              </a:rPr>
              <a:t>https://www.youtube.com/watch?v=Is6c9KSGCbk&amp;t=1s</a:t>
            </a:r>
          </a:p>
          <a:p>
            <a:pPr algn="l"/>
            <a:r>
              <a:rPr lang="pt-BR" sz="2500" b="0" i="0" dirty="0">
                <a:effectLst/>
                <a:latin typeface="Segoe UI "/>
                <a:hlinkClick r:id="rId3">
                  <a:extLst>
                    <a:ext uri="{A12FA001-AC4F-418D-AE19-62706E023703}">
                      <ahyp:hlinkClr xmlns:ahyp="http://schemas.microsoft.com/office/drawing/2018/hyperlinkcolor" val="tx"/>
                    </a:ext>
                  </a:extLst>
                </a:hlinkClick>
              </a:rPr>
              <a:t>Mapa mental: aprenda a técnica e construa anotações criativas</a:t>
            </a:r>
            <a:br>
              <a:rPr lang="pt-BR" sz="2500" b="0" i="0" dirty="0">
                <a:effectLst/>
                <a:latin typeface="Segoe UI "/>
              </a:rPr>
            </a:br>
            <a:r>
              <a:rPr lang="pt-BR" sz="2500" b="0" i="0" dirty="0">
                <a:effectLst/>
                <a:latin typeface="Segoe UI "/>
              </a:rPr>
              <a:t>https://www.alura.com.br/artigos/mapa-mental-aprenda-a-tecnica</a:t>
            </a:r>
          </a:p>
          <a:p>
            <a:pPr algn="l"/>
            <a:r>
              <a:rPr lang="pt-BR" sz="2500" b="0" i="0" dirty="0">
                <a:effectLst/>
                <a:latin typeface="Segoe UI "/>
                <a:hlinkClick r:id="rId4">
                  <a:extLst>
                    <a:ext uri="{A12FA001-AC4F-418D-AE19-62706E023703}">
                      <ahyp:hlinkClr xmlns:ahyp="http://schemas.microsoft.com/office/drawing/2018/hyperlinkcolor" val="tx"/>
                    </a:ext>
                  </a:extLst>
                </a:hlinkClick>
              </a:rPr>
              <a:t>Como aprender melhor com repetição espaçada e ciência do aprendizado</a:t>
            </a:r>
            <a:br>
              <a:rPr lang="pt-BR" sz="2500" b="0" i="0" dirty="0">
                <a:effectLst/>
                <a:latin typeface="Segoe UI "/>
              </a:rPr>
            </a:br>
            <a:r>
              <a:rPr lang="pt-BR" sz="2500" b="0" i="0" dirty="0">
                <a:effectLst/>
                <a:latin typeface="Segoe UI "/>
              </a:rPr>
              <a:t>https://www.youtube.com/watch?v=G5XYnhUfNSk&amp;t=416s</a:t>
            </a:r>
          </a:p>
          <a:p>
            <a:pPr algn="l"/>
            <a:r>
              <a:rPr lang="pt-BR" sz="2500" b="0" i="0" dirty="0">
                <a:effectLst/>
                <a:latin typeface="Segoe UI "/>
                <a:hlinkClick r:id="rId5">
                  <a:extLst>
                    <a:ext uri="{A12FA001-AC4F-418D-AE19-62706E023703}">
                      <ahyp:hlinkClr xmlns:ahyp="http://schemas.microsoft.com/office/drawing/2018/hyperlinkcolor" val="tx"/>
                    </a:ext>
                  </a:extLst>
                </a:hlinkClick>
              </a:rPr>
              <a:t>Organização de Estudos com </a:t>
            </a:r>
            <a:r>
              <a:rPr lang="pt-BR" sz="2500" b="0" i="0" dirty="0" err="1">
                <a:effectLst/>
                <a:latin typeface="Segoe UI "/>
                <a:hlinkClick r:id="rId5">
                  <a:extLst>
                    <a:ext uri="{A12FA001-AC4F-418D-AE19-62706E023703}">
                      <ahyp:hlinkClr xmlns:ahyp="http://schemas.microsoft.com/office/drawing/2018/hyperlinkcolor" val="tx"/>
                    </a:ext>
                  </a:extLst>
                </a:hlinkClick>
              </a:rPr>
              <a:t>Notion</a:t>
            </a:r>
            <a:br>
              <a:rPr lang="pt-BR" sz="2500" b="0" i="0" dirty="0">
                <a:effectLst/>
                <a:latin typeface="Segoe UI "/>
              </a:rPr>
            </a:br>
            <a:r>
              <a:rPr lang="pt-BR" sz="2500" b="0" i="0" dirty="0">
                <a:effectLst/>
                <a:latin typeface="Segoe UI "/>
              </a:rPr>
              <a:t>https://www.youtube.com/watch?v=fjyrNqYcKvs</a:t>
            </a:r>
          </a:p>
          <a:p>
            <a:pPr algn="l"/>
            <a:r>
              <a:rPr lang="pt-BR" sz="2500" b="0" i="0" dirty="0">
                <a:effectLst/>
                <a:latin typeface="Segoe UI "/>
                <a:hlinkClick r:id="rId6">
                  <a:extLst>
                    <a:ext uri="{A12FA001-AC4F-418D-AE19-62706E023703}">
                      <ahyp:hlinkClr xmlns:ahyp="http://schemas.microsoft.com/office/drawing/2018/hyperlinkcolor" val="tx"/>
                    </a:ext>
                  </a:extLst>
                </a:hlinkClick>
              </a:rPr>
              <a:t>Ritmo de Estudos</a:t>
            </a:r>
            <a:br>
              <a:rPr lang="pt-BR" sz="2500" b="0" i="0" dirty="0">
                <a:effectLst/>
                <a:latin typeface="Segoe UI "/>
              </a:rPr>
            </a:br>
            <a:endParaRPr lang="pt-BR" sz="2500" b="0" i="0" dirty="0">
              <a:effectLst/>
              <a:latin typeface="Segoe UI "/>
            </a:endParaRPr>
          </a:p>
          <a:p>
            <a:pPr algn="l"/>
            <a:r>
              <a:rPr lang="pt-BR" sz="2500" b="0" i="0" dirty="0">
                <a:effectLst/>
                <a:latin typeface="Segoe UI "/>
              </a:rPr>
              <a:t>Bons estudos!</a:t>
            </a:r>
          </a:p>
          <a:p>
            <a:endParaRPr lang="pt-BR" dirty="0"/>
          </a:p>
        </p:txBody>
      </p:sp>
    </p:spTree>
    <p:extLst>
      <p:ext uri="{BB962C8B-B14F-4D97-AF65-F5344CB8AC3E}">
        <p14:creationId xmlns:p14="http://schemas.microsoft.com/office/powerpoint/2010/main" val="2067546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pt-BR" dirty="0">
                <a:latin typeface="Segoe UI Light" panose="020B0502040204020203" pitchFamily="34" charset="0"/>
                <a:cs typeface="Segoe UI Light" panose="020B0502040204020203" pitchFamily="34" charset="0"/>
              </a:rPr>
              <a:t>Razões para aprender</a:t>
            </a:r>
          </a:p>
        </p:txBody>
      </p:sp>
      <p:sp>
        <p:nvSpPr>
          <p:cNvPr id="5" name="Espaço Reservado para Conteúdo 4"/>
          <p:cNvSpPr>
            <a:spLocks noGrp="1"/>
          </p:cNvSpPr>
          <p:nvPr>
            <p:ph sz="half" idx="4294967295"/>
          </p:nvPr>
        </p:nvSpPr>
        <p:spPr>
          <a:xfrm>
            <a:off x="780148" y="1815323"/>
            <a:ext cx="3937626" cy="3406033"/>
          </a:xfrm>
        </p:spPr>
        <p:txBody>
          <a:bodyPr vert="horz" lIns="91440" tIns="45720" rIns="91440" bIns="45720" rtlCol="0">
            <a:normAutofit/>
          </a:bodyPr>
          <a:lstStyle/>
          <a:p>
            <a:pPr marL="0" indent="0" rtl="0">
              <a:lnSpc>
                <a:spcPts val="1800"/>
              </a:lnSpc>
              <a:spcBef>
                <a:spcPts val="1000"/>
              </a:spcBef>
              <a:spcAft>
                <a:spcPts val="600"/>
              </a:spcAft>
              <a:buNone/>
            </a:pPr>
            <a:r>
              <a:rPr lang="pt-BR" sz="1400" b="1" dirty="0"/>
              <a:t>AUTOCONHECIMENTO</a:t>
            </a:r>
          </a:p>
          <a:p>
            <a:pPr marL="0" indent="0" rtl="0">
              <a:lnSpc>
                <a:spcPts val="1800"/>
              </a:lnSpc>
              <a:spcBef>
                <a:spcPts val="1000"/>
              </a:spcBef>
              <a:spcAft>
                <a:spcPts val="600"/>
              </a:spcAft>
              <a:buNone/>
            </a:pPr>
            <a:endParaRPr lang="pt-BR" sz="1400" dirty="0">
              <a:solidFill>
                <a:prstClr val="black">
                  <a:lumMod val="75000"/>
                  <a:lumOff val="25000"/>
                </a:prstClr>
              </a:solidFill>
              <a:cs typeface="Segoe UI" panose="020B0502040204020203" pitchFamily="34" charset="0"/>
            </a:endParaRPr>
          </a:p>
          <a:p>
            <a:pPr marL="285750" indent="-285750" rtl="0">
              <a:lnSpc>
                <a:spcPts val="1800"/>
              </a:lnSpc>
              <a:spcBef>
                <a:spcPts val="1000"/>
              </a:spcBef>
              <a:spcAft>
                <a:spcPts val="600"/>
              </a:spcAft>
              <a:buFont typeface="Arial" panose="020B0604020202020204" pitchFamily="34" charset="0"/>
              <a:buChar char="•"/>
            </a:pPr>
            <a:r>
              <a:rPr lang="pt-BR" sz="1400" dirty="0"/>
              <a:t>O que você sabe que não sabe? </a:t>
            </a:r>
          </a:p>
          <a:p>
            <a:pPr marL="285750" indent="-285750" rtl="0">
              <a:lnSpc>
                <a:spcPts val="1800"/>
              </a:lnSpc>
              <a:spcBef>
                <a:spcPts val="1000"/>
              </a:spcBef>
              <a:spcAft>
                <a:spcPts val="600"/>
              </a:spcAft>
              <a:buFont typeface="Arial" panose="020B0604020202020204" pitchFamily="34" charset="0"/>
              <a:buChar char="•"/>
            </a:pPr>
            <a:r>
              <a:rPr lang="pt-BR" sz="1400" dirty="0"/>
              <a:t>Por que você quer aprender sobre isso?</a:t>
            </a:r>
          </a:p>
          <a:p>
            <a:pPr marL="285750" indent="-285750" rtl="0">
              <a:lnSpc>
                <a:spcPts val="1800"/>
              </a:lnSpc>
              <a:spcBef>
                <a:spcPts val="1000"/>
              </a:spcBef>
              <a:spcAft>
                <a:spcPts val="600"/>
              </a:spcAft>
              <a:buFont typeface="Arial" panose="020B0604020202020204" pitchFamily="34" charset="0"/>
              <a:buChar char="•"/>
            </a:pPr>
            <a:r>
              <a:rPr lang="pt-BR" sz="1400" dirty="0"/>
              <a:t>Onde vai usar?  </a:t>
            </a:r>
            <a:br>
              <a:rPr lang="pt-BR" sz="1400" dirty="0"/>
            </a:br>
            <a:br>
              <a:rPr lang="pt-BR" sz="1400" dirty="0"/>
            </a:br>
            <a:r>
              <a:rPr lang="pt-BR" sz="1400" dirty="0"/>
              <a:t>PROPÓSITO! </a:t>
            </a:r>
            <a:br>
              <a:rPr lang="pt-BR" sz="1400" dirty="0"/>
            </a:br>
            <a:br>
              <a:rPr lang="pt-BR" sz="1400" dirty="0"/>
            </a:br>
            <a:r>
              <a:rPr lang="pt-BR" sz="1400" dirty="0"/>
              <a:t>Priorize aquilo que é o mais importante.</a:t>
            </a:r>
            <a:endParaRPr lang="pt-BR" sz="1400" dirty="0">
              <a:solidFill>
                <a:prstClr val="black">
                  <a:lumMod val="75000"/>
                  <a:lumOff val="25000"/>
                </a:prstClr>
              </a:solidFill>
              <a:cs typeface="Segoe UI" panose="020B0502040204020203" pitchFamily="34" charset="0"/>
            </a:endParaRPr>
          </a:p>
          <a:p>
            <a:pPr marL="0" indent="0" rtl="0">
              <a:lnSpc>
                <a:spcPts val="1800"/>
              </a:lnSpc>
              <a:spcBef>
                <a:spcPts val="1000"/>
              </a:spcBef>
              <a:spcAft>
                <a:spcPts val="600"/>
              </a:spcAft>
              <a:buNone/>
            </a:pPr>
            <a:endParaRPr lang="pt-BR" sz="12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2" name="Espaço Reservado para Conteúdo 4">
            <a:extLst>
              <a:ext uri="{FF2B5EF4-FFF2-40B4-BE49-F238E27FC236}">
                <a16:creationId xmlns:a16="http://schemas.microsoft.com/office/drawing/2014/main" id="{BDD69041-D1D5-7C40-0DDA-0B3F9B6DDFEE}"/>
              </a:ext>
            </a:extLst>
          </p:cNvPr>
          <p:cNvSpPr txBox="1">
            <a:spLocks/>
          </p:cNvSpPr>
          <p:nvPr/>
        </p:nvSpPr>
        <p:spPr>
          <a:xfrm>
            <a:off x="6816520" y="1815322"/>
            <a:ext cx="3937626" cy="3406033"/>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ts val="1800"/>
              </a:lnSpc>
              <a:spcAft>
                <a:spcPts val="600"/>
              </a:spcAft>
            </a:pPr>
            <a:r>
              <a:rPr lang="pt-BR" sz="1400" b="1" dirty="0"/>
              <a:t>Uma razão clara faz toda a diferença no resultado</a:t>
            </a:r>
          </a:p>
          <a:p>
            <a:pPr>
              <a:lnSpc>
                <a:spcPts val="1800"/>
              </a:lnSpc>
              <a:spcAft>
                <a:spcPts val="600"/>
              </a:spcAft>
            </a:pPr>
            <a:endParaRPr lang="pt-BR" sz="1400" dirty="0">
              <a:solidFill>
                <a:prstClr val="black">
                  <a:lumMod val="75000"/>
                  <a:lumOff val="25000"/>
                </a:prstClr>
              </a:solidFill>
              <a:cs typeface="Segoe UI" panose="020B0502040204020203" pitchFamily="34" charset="0"/>
            </a:endParaRPr>
          </a:p>
          <a:p>
            <a:pPr marL="285750" indent="-285750">
              <a:lnSpc>
                <a:spcPts val="1800"/>
              </a:lnSpc>
              <a:spcAft>
                <a:spcPts val="600"/>
              </a:spcAft>
              <a:buFont typeface="Courier New" panose="02070309020205020404" pitchFamily="49" charset="0"/>
              <a:buChar char="o"/>
            </a:pPr>
            <a:r>
              <a:rPr lang="pt-BR" sz="1400" dirty="0">
                <a:solidFill>
                  <a:prstClr val="black">
                    <a:lumMod val="75000"/>
                    <a:lumOff val="25000"/>
                  </a:prstClr>
                </a:solidFill>
                <a:latin typeface="Segoe UI" panose="020B0502040204020203" pitchFamily="34" charset="0"/>
                <a:cs typeface="Segoe UI" panose="020B0502040204020203" pitchFamily="34" charset="0"/>
              </a:rPr>
              <a:t>Propósito/Missão </a:t>
            </a:r>
          </a:p>
          <a:p>
            <a:pPr marL="285750" indent="-285750">
              <a:lnSpc>
                <a:spcPts val="1800"/>
              </a:lnSpc>
              <a:spcAft>
                <a:spcPts val="600"/>
              </a:spcAft>
              <a:buFont typeface="Courier New" panose="02070309020205020404" pitchFamily="49" charset="0"/>
              <a:buChar char="o"/>
            </a:pPr>
            <a:r>
              <a:rPr lang="pt-BR" sz="1400" dirty="0">
                <a:solidFill>
                  <a:prstClr val="black">
                    <a:lumMod val="75000"/>
                    <a:lumOff val="25000"/>
                  </a:prstClr>
                </a:solidFill>
                <a:latin typeface="Segoe UI" panose="020B0502040204020203" pitchFamily="34" charset="0"/>
                <a:cs typeface="Segoe UI" panose="020B0502040204020203" pitchFamily="34" charset="0"/>
              </a:rPr>
              <a:t>   Curiosidade </a:t>
            </a:r>
          </a:p>
          <a:p>
            <a:pPr marL="285750" indent="-285750">
              <a:lnSpc>
                <a:spcPts val="1800"/>
              </a:lnSpc>
              <a:spcAft>
                <a:spcPts val="600"/>
              </a:spcAft>
              <a:buFont typeface="Courier New" panose="02070309020205020404" pitchFamily="49" charset="0"/>
              <a:buChar char="o"/>
            </a:pPr>
            <a:r>
              <a:rPr lang="pt-BR" sz="1400" dirty="0">
                <a:solidFill>
                  <a:prstClr val="black">
                    <a:lumMod val="75000"/>
                    <a:lumOff val="25000"/>
                  </a:prstClr>
                </a:solidFill>
                <a:latin typeface="Segoe UI" panose="020B0502040204020203" pitchFamily="34" charset="0"/>
                <a:cs typeface="Segoe UI" panose="020B0502040204020203" pitchFamily="34" charset="0"/>
              </a:rPr>
              <a:t>    Paixão </a:t>
            </a:r>
          </a:p>
          <a:p>
            <a:pPr marL="285750" indent="-285750">
              <a:lnSpc>
                <a:spcPts val="1800"/>
              </a:lnSpc>
              <a:spcAft>
                <a:spcPts val="600"/>
              </a:spcAft>
              <a:buFont typeface="Courier New" panose="02070309020205020404" pitchFamily="49" charset="0"/>
              <a:buChar char="o"/>
            </a:pPr>
            <a:r>
              <a:rPr lang="pt-BR" sz="1400" dirty="0">
                <a:solidFill>
                  <a:prstClr val="black">
                    <a:lumMod val="75000"/>
                    <a:lumOff val="25000"/>
                  </a:prstClr>
                </a:solidFill>
                <a:latin typeface="Segoe UI" panose="020B0502040204020203" pitchFamily="34" charset="0"/>
                <a:cs typeface="Segoe UI" panose="020B0502040204020203" pitchFamily="34" charset="0"/>
              </a:rPr>
              <a:t>    Projeto</a:t>
            </a:r>
            <a:endParaRPr lang="pt-BR"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686530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DB6A7B-4F1E-1FF2-36A4-F484DB9374CC}"/>
              </a:ext>
            </a:extLst>
          </p:cNvPr>
          <p:cNvSpPr>
            <a:spLocks noGrp="1"/>
          </p:cNvSpPr>
          <p:nvPr>
            <p:ph type="title"/>
          </p:nvPr>
        </p:nvSpPr>
        <p:spPr/>
        <p:txBody>
          <a:bodyPr/>
          <a:lstStyle/>
          <a:p>
            <a:r>
              <a:rPr lang="pt-BR" dirty="0"/>
              <a:t>Razões para aprender </a:t>
            </a:r>
          </a:p>
        </p:txBody>
      </p:sp>
      <p:pic>
        <p:nvPicPr>
          <p:cNvPr id="5" name="Espaço Reservado para Conteúdo 4">
            <a:extLst>
              <a:ext uri="{FF2B5EF4-FFF2-40B4-BE49-F238E27FC236}">
                <a16:creationId xmlns:a16="http://schemas.microsoft.com/office/drawing/2014/main" id="{B9466AC7-A7C6-A2C1-86B7-C1A27E765B5D}"/>
              </a:ext>
            </a:extLst>
          </p:cNvPr>
          <p:cNvPicPr>
            <a:picLocks noGrp="1" noChangeAspect="1"/>
          </p:cNvPicPr>
          <p:nvPr>
            <p:ph sz="quarter" idx="10"/>
          </p:nvPr>
        </p:nvPicPr>
        <p:blipFill>
          <a:blip r:embed="rId2"/>
          <a:stretch>
            <a:fillRect/>
          </a:stretch>
        </p:blipFill>
        <p:spPr>
          <a:xfrm>
            <a:off x="2196271" y="1529037"/>
            <a:ext cx="8731303" cy="5328963"/>
          </a:xfrm>
        </p:spPr>
      </p:pic>
    </p:spTree>
    <p:extLst>
      <p:ext uri="{BB962C8B-B14F-4D97-AF65-F5344CB8AC3E}">
        <p14:creationId xmlns:p14="http://schemas.microsoft.com/office/powerpoint/2010/main" val="2592540230"/>
      </p:ext>
    </p:extLst>
  </p:cSld>
  <p:clrMapOvr>
    <a:masterClrMapping/>
  </p:clrMapOvr>
</p:sld>
</file>

<file path=ppt/theme/theme1.xml><?xml version="1.0" encoding="utf-8"?>
<a:theme xmlns:a="http://schemas.openxmlformats.org/drawingml/2006/main" name="DocBoas-vinda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957305_TF10001108_Win32" id="{28A79BE7-1959-4F88-894F-C0DF83BEA638}" vid="{43AF368F-97C8-445F-AF65-9C3884FDC69E}"/>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{490CAC70-9455-490A-9D57-74F09AA546B7}tf10001108_win32</Template>
  <TotalTime>1046</TotalTime>
  <Words>5124</Words>
  <Application>Microsoft Office PowerPoint</Application>
  <PresentationFormat>Widescreen</PresentationFormat>
  <Paragraphs>534</Paragraphs>
  <Slides>74</Slides>
  <Notes>23</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74</vt:i4>
      </vt:variant>
    </vt:vector>
  </HeadingPairs>
  <TitlesOfParts>
    <vt:vector size="85" baseType="lpstr">
      <vt:lpstr>Arial</vt:lpstr>
      <vt:lpstr>Calibri</vt:lpstr>
      <vt:lpstr>Courier New</vt:lpstr>
      <vt:lpstr>Open sans</vt:lpstr>
      <vt:lpstr>Segoe UI</vt:lpstr>
      <vt:lpstr>Segoe UI </vt:lpstr>
      <vt:lpstr>Segoe UI Light</vt:lpstr>
      <vt:lpstr>Segoe UI Semibold</vt:lpstr>
      <vt:lpstr>Source Serif Pro</vt:lpstr>
      <vt:lpstr>Wingdings</vt:lpstr>
      <vt:lpstr>DocBoas-vindas</vt:lpstr>
      <vt:lpstr>Desenvolvimento Pessoal T5 - ONE</vt:lpstr>
      <vt:lpstr>Apresentação do PowerPoint</vt:lpstr>
      <vt:lpstr>1. Como utilizar o fórum? </vt:lpstr>
      <vt:lpstr>2. Aprenda a aprender </vt:lpstr>
      <vt:lpstr>Curso de Aprender a aprender: técnicas para seu autodesenvolvimento</vt:lpstr>
      <vt:lpstr>Apresentação</vt:lpstr>
      <vt:lpstr>Lifelong Learning</vt:lpstr>
      <vt:lpstr>Razões para aprender</vt:lpstr>
      <vt:lpstr>Razões para aprender </vt:lpstr>
      <vt:lpstr>Razões para aprender </vt:lpstr>
      <vt:lpstr>O seu Ikigai</vt:lpstr>
      <vt:lpstr>Estilos de aprendizagem</vt:lpstr>
      <vt:lpstr>Estilos de aprendizagem</vt:lpstr>
      <vt:lpstr>RESUMO  O que aprendemos?</vt:lpstr>
      <vt:lpstr>Apresentação do PowerPoint</vt:lpstr>
      <vt:lpstr>Zona de aprendizagem</vt:lpstr>
      <vt:lpstr>Zona de aprendizagem</vt:lpstr>
      <vt:lpstr>Zona de aprendizagem</vt:lpstr>
      <vt:lpstr>Como passar para a zona de aprendizagem</vt:lpstr>
      <vt:lpstr>Disciplina</vt:lpstr>
      <vt:lpstr>Disciplina </vt:lpstr>
      <vt:lpstr>Quantos dias para se criar um hábito? </vt:lpstr>
      <vt:lpstr>Elimine as barreiras</vt:lpstr>
      <vt:lpstr>A prática do feedback</vt:lpstr>
      <vt:lpstr>Outros bons hábitos</vt:lpstr>
      <vt:lpstr>Hábitos para serem criados</vt:lpstr>
      <vt:lpstr>Suas barreiras físicas e emocionais</vt:lpstr>
      <vt:lpstr>Plano de ação</vt:lpstr>
      <vt:lpstr>RESUMO  O que aprendemos?</vt:lpstr>
      <vt:lpstr>Apresentação do PowerPoint</vt:lpstr>
      <vt:lpstr>Mindset fixo e de crescimento</vt:lpstr>
      <vt:lpstr>Mindset fixo e de crescimento</vt:lpstr>
      <vt:lpstr>O que reforça o Mindset de crescimento? </vt:lpstr>
      <vt:lpstr>Moldando o Mindset</vt:lpstr>
      <vt:lpstr>Modos focado e difuso</vt:lpstr>
      <vt:lpstr>Modos focado e difuso</vt:lpstr>
      <vt:lpstr>Importância do modo difuso</vt:lpstr>
      <vt:lpstr>Formatos de aprendizagem</vt:lpstr>
      <vt:lpstr>Qual seu formato preferido? </vt:lpstr>
      <vt:lpstr>Prática distribuída X Cramming</vt:lpstr>
      <vt:lpstr>Prática distribuída X Cramming</vt:lpstr>
      <vt:lpstr>Prática distribuída X Cramming</vt:lpstr>
      <vt:lpstr>Distribuída ou Cramming? </vt:lpstr>
      <vt:lpstr>Memória de longo prazo</vt:lpstr>
      <vt:lpstr>Construindo o muro</vt:lpstr>
      <vt:lpstr>Desafio de aprendizado</vt:lpstr>
      <vt:lpstr>RESUMO  O que aprendemos?</vt:lpstr>
      <vt:lpstr>Apresentação do PowerPoint</vt:lpstr>
      <vt:lpstr>Definindo a meta </vt:lpstr>
      <vt:lpstr>Suas metas de aprendizado</vt:lpstr>
      <vt:lpstr>Método SMART para aprendizagem</vt:lpstr>
      <vt:lpstr>Método SMART para aprendizagem</vt:lpstr>
      <vt:lpstr>Suas metas em formato SMART</vt:lpstr>
      <vt:lpstr>Níveis de mensuração</vt:lpstr>
      <vt:lpstr>Pirâmide de níveis</vt:lpstr>
      <vt:lpstr>Medindo a evolução</vt:lpstr>
      <vt:lpstr>Matriz de aprendizagem</vt:lpstr>
      <vt:lpstr>RESUMO  O que aprendemos?</vt:lpstr>
      <vt:lpstr>Apresentação do PowerPoint</vt:lpstr>
      <vt:lpstr>Rotina de aprendizagem</vt:lpstr>
      <vt:lpstr>Planeje sua rotina</vt:lpstr>
      <vt:lpstr>Planeje sua rotina</vt:lpstr>
      <vt:lpstr>Gestão do tempo e espaço</vt:lpstr>
      <vt:lpstr>Sua agenda semanal</vt:lpstr>
      <vt:lpstr>Exercite corpo e mente</vt:lpstr>
      <vt:lpstr>O poder das atividades simples </vt:lpstr>
      <vt:lpstr>Ferramentas </vt:lpstr>
      <vt:lpstr>Ferramentas </vt:lpstr>
      <vt:lpstr>Ferramentas </vt:lpstr>
      <vt:lpstr>Agora é sua vez!</vt:lpstr>
      <vt:lpstr>Desafio</vt:lpstr>
      <vt:lpstr>RESUMO  O que aprendemos?</vt:lpstr>
      <vt:lpstr>CONCLUSÃO</vt:lpstr>
      <vt:lpstr>Para saber mais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Desenvolvimento Pessoal T5 - ONE</dc:title>
  <dc:creator>Raíza</dc:creator>
  <cp:keywords/>
  <cp:lastModifiedBy>RAIZA CIRNE BRAZ</cp:lastModifiedBy>
  <cp:revision>218</cp:revision>
  <dcterms:created xsi:type="dcterms:W3CDTF">2023-03-31T14:10:52Z</dcterms:created>
  <dcterms:modified xsi:type="dcterms:W3CDTF">2023-04-17T19:49:37Z</dcterms:modified>
  <cp:version/>
</cp:coreProperties>
</file>